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40" r:id="rId5"/>
    <p:sldId id="342" r:id="rId6"/>
    <p:sldId id="346" r:id="rId7"/>
    <p:sldId id="366" r:id="rId8"/>
    <p:sldId id="307" r:id="rId9"/>
    <p:sldId id="364" r:id="rId10"/>
    <p:sldId id="361" r:id="rId11"/>
    <p:sldId id="370" r:id="rId12"/>
    <p:sldId id="369" r:id="rId13"/>
    <p:sldId id="357" r:id="rId14"/>
    <p:sldId id="327" r:id="rId15"/>
    <p:sldId id="350" r:id="rId16"/>
    <p:sldId id="371" r:id="rId17"/>
    <p:sldId id="331" r:id="rId18"/>
    <p:sldId id="34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2B2B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64" autoAdjust="0"/>
  </p:normalViewPr>
  <p:slideViewPr>
    <p:cSldViewPr>
      <p:cViewPr>
        <p:scale>
          <a:sx n="66" d="100"/>
          <a:sy n="66" d="100"/>
        </p:scale>
        <p:origin x="-296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0637-EEE9-42DB-AEC3-BBFE755E0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349B-668A-4F86-BE0F-8AD8CCB13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CEB7-3779-488E-A5A7-84ED056B9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40B569-7DB5-43DB-B93B-87F29B64F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6F89A-FEC8-452E-8100-FFA6F55E5E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1F4E0-597B-43DD-8FC8-EBC03420C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A5031-7153-4169-A580-D72BE6FBE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D6EC7-0AF8-4FD3-85C9-378ED380F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AEA93-8E43-4CF0-98A4-78A2436B5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75D3-4764-4F23-B2B8-33C258646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C301-8996-40F5-A156-5A02447FF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72E86-EFDF-49D2-A482-EF53A188B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77CD38-DD7A-42C7-90B9-5E093379FE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432ц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4463"/>
            <a:ext cx="8893175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408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До автоматизма должна быть доведена привычка осматривать улицу в обоих направлениях прежде, чем сделать первый шаг с тротуара на проезжую часть.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Внимательно следите за началом движения                                                   транспорта.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Обращайте внимание на транспортные средства готовящиеся к повороту.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Не переходите улицу под углом, потому что так хуже видно дорогу.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Переходя дорогу, не                                             задерживайтесь на                                                      проезжей части, не                                                     отвлекайтесь на                                                         посторонние предметы,                                                     не останавливайтесь.</a:t>
            </a:r>
          </a:p>
        </p:txBody>
      </p:sp>
      <p:pic>
        <p:nvPicPr>
          <p:cNvPr id="144391" name="Picture 7" descr="уцйый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303588"/>
            <a:ext cx="4033837" cy="329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569325" cy="6191250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Не используйте мобильные телефоны во время пересечения дороги,</a:t>
            </a:r>
            <a:r>
              <a:rPr lang="ru-RU" sz="2400"/>
              <a:t> </a:t>
            </a:r>
            <a:r>
              <a:rPr lang="ru-RU" sz="2400">
                <a:solidFill>
                  <a:schemeClr val="accent2"/>
                </a:solidFill>
              </a:rPr>
              <a:t>согласно статистике, люди разговаривающие по телефону тратят в среднем на 20% больше времени на оценку ситуации и принятие решения.</a:t>
            </a:r>
          </a:p>
          <a:p>
            <a:r>
              <a:rPr lang="ru-RU" sz="2400">
                <a:solidFill>
                  <a:schemeClr val="accent2"/>
                </a:solidFill>
              </a:rPr>
              <a:t>Безопаснее всего переходить улицу с группой пешеходов.</a:t>
            </a:r>
          </a:p>
          <a:p>
            <a:r>
              <a:rPr lang="ru-RU" sz="2400">
                <a:solidFill>
                  <a:schemeClr val="accent2"/>
                </a:solidFill>
              </a:rPr>
              <a:t>Если светофора нет, нужно быть особенно внимательным. Для перехода дороги нужно выбрать такое место, где дорога                                     просматривается в оба                                       направления.</a:t>
            </a:r>
          </a:p>
          <a:p>
            <a:r>
              <a:rPr lang="ru-RU" sz="2400">
                <a:solidFill>
                  <a:schemeClr val="accent2"/>
                </a:solidFill>
              </a:rPr>
              <a:t>Ни в коем случае не                                                  переходи дорогу перед                                                 близко идущей машиной.</a:t>
            </a:r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59338" y="4005263"/>
          <a:ext cx="3744912" cy="2616200"/>
        </p:xfrm>
        <a:graphic>
          <a:graphicData uri="http://schemas.openxmlformats.org/presentationml/2006/ole">
            <p:oleObj spid="_x0000_s159748" name="CorelDRAW" r:id="rId3" imgW="5678424" imgH="3965143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                                                   Переходите дорогу только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                                                   по пешеходному переходу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и только на зелёный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сигнал светофора.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Прежде чем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переходить дорогу,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надо посмотреть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налево, а дойдя до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середины дороги, - направо.</a:t>
            </a:r>
          </a:p>
        </p:txBody>
      </p:sp>
      <p:pic>
        <p:nvPicPr>
          <p:cNvPr id="156675" name="Picture 3" descr="керн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4032250" cy="3425825"/>
          </a:xfrm>
          <a:prstGeom prst="rect">
            <a:avLst/>
          </a:prstGeom>
          <a:noFill/>
        </p:spPr>
      </p:pic>
      <p:grpSp>
        <p:nvGrpSpPr>
          <p:cNvPr id="156679" name="Group 7"/>
          <p:cNvGrpSpPr>
            <a:grpSpLocks/>
          </p:cNvGrpSpPr>
          <p:nvPr/>
        </p:nvGrpSpPr>
        <p:grpSpPr bwMode="auto">
          <a:xfrm>
            <a:off x="3708400" y="4005263"/>
            <a:ext cx="1184275" cy="1944687"/>
            <a:chOff x="2133" y="2750"/>
            <a:chExt cx="792" cy="1406"/>
          </a:xfrm>
        </p:grpSpPr>
        <p:pic>
          <p:nvPicPr>
            <p:cNvPr id="156677" name="Picture 5" descr="апавпв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" y="2750"/>
              <a:ext cx="792" cy="1406"/>
            </a:xfrm>
            <a:prstGeom prst="rect">
              <a:avLst/>
            </a:prstGeom>
            <a:noFill/>
          </p:spPr>
        </p:pic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2744" y="3294"/>
              <a:ext cx="181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6676" name="Picture 4" descr="ннек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1270000"/>
            <a:ext cx="390525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6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6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6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6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6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6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6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6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6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6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6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6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6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6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кен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143250"/>
            <a:ext cx="3889375" cy="3525838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На очень широкой улице обычно есть островок безопасности, который находится посередине дороги. На него можно встать, если загорелся красный свет. На этом островке безопасности ты можешь смело стоять и не бояться машин. А когда загорится зеленый свет идти дальше.</a:t>
            </a:r>
          </a:p>
          <a:p>
            <a:r>
              <a:rPr lang="ru-RU" sz="2400">
                <a:solidFill>
                  <a:schemeClr val="accent2"/>
                </a:solidFill>
              </a:rPr>
              <a:t>Если ты не успел перейти улицу на зелёный сигнал светофора и тебе пришлось                           остановиться на середине                                      дороги, нужно быть                                            предельно внимательным,                                                    не делать ни одного                                                     движения, не убедившись                                                      в безопасности.</a:t>
            </a:r>
          </a:p>
        </p:txBody>
      </p:sp>
      <p:pic>
        <p:nvPicPr>
          <p:cNvPr id="138247" name="Picture 7" descr="шгнш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1512887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При посадке и высадке из транспорта</a:t>
            </a:r>
            <a:r>
              <a:rPr lang="ru-RU" sz="4000"/>
              <a:t>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9630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Стойте только на посадочных площадках, на тротуаре или обочине.</a:t>
            </a:r>
            <a:r>
              <a:rPr lang="ru-RU" sz="2800">
                <a:solidFill>
                  <a:schemeClr val="accent2"/>
                </a:solidFill>
              </a:rPr>
              <a:t> </a:t>
            </a: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Подходите для посадки к двери                                   только после полной остановки.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Не садитесь в транспорт в                                         последний момент                                                           (может прищемить дверями).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Будьте максимально внимательны в зоне остановки – это опасное место из за плохого обзора дороги.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При переходе улицы будьте внимательны! Обходите трамвай спереди, а автобус сзади.</a:t>
            </a:r>
          </a:p>
          <a:p>
            <a:pPr>
              <a:lnSpc>
                <a:spcPct val="90000"/>
              </a:lnSpc>
            </a:pPr>
            <a:endParaRPr lang="ru-RU" sz="2000">
              <a:solidFill>
                <a:schemeClr val="accent2"/>
              </a:solidFill>
            </a:endParaRPr>
          </a:p>
        </p:txBody>
      </p:sp>
      <p:pic>
        <p:nvPicPr>
          <p:cNvPr id="88070" name="Picture 6" descr="голнпгегн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108200"/>
            <a:ext cx="3457575" cy="2257425"/>
          </a:xfrm>
          <a:prstGeom prst="rect">
            <a:avLst/>
          </a:prstGeom>
          <a:noFill/>
        </p:spPr>
      </p:pic>
      <p:pic>
        <p:nvPicPr>
          <p:cNvPr id="88071" name="Picture 7" descr="неапрекн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516563"/>
            <a:ext cx="2232025" cy="1081087"/>
          </a:xfrm>
          <a:prstGeom prst="rect">
            <a:avLst/>
          </a:prstGeom>
          <a:noFill/>
        </p:spPr>
      </p:pic>
      <p:pic>
        <p:nvPicPr>
          <p:cNvPr id="88074" name="Picture 10" descr="шгнш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025"/>
            <a:ext cx="8229600" cy="1052513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Правила в автомобиле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3600450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По статистике примерно каждый третий ребёнок, ставший жертвой дорожно-транспортного происшествия, находился в качестве пассажира в автомобиле. Это доказывает, как важно соблюдать следующие правила:</a:t>
            </a:r>
          </a:p>
          <a:p>
            <a:r>
              <a:rPr lang="ru-RU" sz="2400">
                <a:solidFill>
                  <a:srgbClr val="FF3300"/>
                </a:solidFill>
              </a:rPr>
              <a:t>Пристёгиваться ремнями необходимо абсолютно всем! </a:t>
            </a:r>
            <a:r>
              <a:rPr lang="ru-RU" sz="2400">
                <a:solidFill>
                  <a:schemeClr val="accent2"/>
                </a:solidFill>
              </a:rPr>
              <a:t>В том числе и в чужом автомобиле, и при езде на короткие расстояния. </a:t>
            </a:r>
          </a:p>
        </p:txBody>
      </p:sp>
      <p:pic>
        <p:nvPicPr>
          <p:cNvPr id="129031" name="Picture 7" descr="шгнш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  <p:pic>
        <p:nvPicPr>
          <p:cNvPr id="129033" name="Picture 9" descr="вкуцкцукаыа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2713" y="3879850"/>
            <a:ext cx="2449512" cy="271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3240088"/>
          </a:xfrm>
        </p:spPr>
        <p:txBody>
          <a:bodyPr/>
          <a:lstStyle/>
          <a:p>
            <a:r>
              <a:rPr lang="ru-RU" sz="2400">
                <a:solidFill>
                  <a:srgbClr val="FF3300"/>
                </a:solidFill>
              </a:rPr>
              <a:t>Если это возможно, постарайтесь занять самые безопасные места в автомобиле: </a:t>
            </a:r>
            <a:r>
              <a:rPr lang="ru-RU" sz="2400">
                <a:solidFill>
                  <a:schemeClr val="accent2"/>
                </a:solidFill>
              </a:rPr>
              <a:t>середину или правую часть заднего сиденья, так как с него можно безопасно выйти прямо на тротуар. </a:t>
            </a:r>
          </a:p>
          <a:p>
            <a:r>
              <a:rPr lang="ru-RU" sz="2400">
                <a:solidFill>
                  <a:srgbClr val="FF3300"/>
                </a:solidFill>
              </a:rPr>
              <a:t>Во время длительных поездок чаще просите родителей остановиться, чтобы походить и немного подвигаться.</a:t>
            </a:r>
          </a:p>
        </p:txBody>
      </p:sp>
      <p:pic>
        <p:nvPicPr>
          <p:cNvPr id="161796" name="Picture 4" descr="шгнш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  <p:pic>
        <p:nvPicPr>
          <p:cNvPr id="161797" name="Picture 5" descr="кепае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663" y="2708275"/>
            <a:ext cx="58340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9366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Самое главное!</a:t>
            </a:r>
            <a:r>
              <a:rPr lang="ru-RU"/>
              <a:t> 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545137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Не играйте вблизи дорог и на проезжей части улицы.</a:t>
            </a:r>
          </a:p>
          <a:p>
            <a:r>
              <a:rPr lang="ru-RU" sz="2400">
                <a:solidFill>
                  <a:schemeClr val="accent2"/>
                </a:solidFill>
              </a:rPr>
              <a:t>Выходя из дома, </a:t>
            </a:r>
            <a:r>
              <a:rPr lang="ru-RU" sz="2400">
                <a:solidFill>
                  <a:srgbClr val="FF3300"/>
                </a:solidFill>
              </a:rPr>
              <a:t>не опаздывайте</a:t>
            </a:r>
            <a:r>
              <a:rPr lang="ru-RU" sz="2400">
                <a:solidFill>
                  <a:schemeClr val="accent2"/>
                </a:solidFill>
              </a:rPr>
              <a:t>, выходите заблаговременно, чтобы при спокойной ходьбе иметь запас времени.</a:t>
            </a:r>
            <a:r>
              <a:rPr lang="ru-RU" sz="24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92168" name="Picture 8" descr="os241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2"/>
          <a:stretch>
            <a:fillRect/>
          </a:stretch>
        </p:blipFill>
        <p:spPr bwMode="auto">
          <a:xfrm>
            <a:off x="3014663" y="2493963"/>
            <a:ext cx="1917700" cy="3022600"/>
          </a:xfrm>
          <a:prstGeom prst="rect">
            <a:avLst/>
          </a:prstGeom>
          <a:noFill/>
        </p:spPr>
      </p:pic>
      <p:pic>
        <p:nvPicPr>
          <p:cNvPr id="92169" name="Picture 9" descr="os390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91" t="4176" r="15543" b="5283"/>
          <a:stretch>
            <a:fillRect/>
          </a:stretch>
        </p:blipFill>
        <p:spPr bwMode="auto">
          <a:xfrm>
            <a:off x="5646738" y="2781300"/>
            <a:ext cx="1878012" cy="3816350"/>
          </a:xfrm>
          <a:prstGeom prst="rect">
            <a:avLst/>
          </a:prstGeom>
          <a:noFill/>
        </p:spPr>
      </p:pic>
      <p:pic>
        <p:nvPicPr>
          <p:cNvPr id="92174" name="Picture 14" descr="шгнш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енкнк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175"/>
            <a:ext cx="8642350" cy="6834188"/>
          </a:xfrm>
          <a:prstGeom prst="rect">
            <a:avLst/>
          </a:prstGeom>
          <a:noFill/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5157788"/>
            <a:ext cx="3671887" cy="1008062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</a:rPr>
              <a:t>Спасибо за внимание !</a:t>
            </a:r>
          </a:p>
        </p:txBody>
      </p:sp>
      <p:pic>
        <p:nvPicPr>
          <p:cNvPr id="124933" name="Picture 5" descr="3е634634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781300"/>
            <a:ext cx="3384550" cy="221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569325" cy="9366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Содержание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r>
              <a:rPr lang="ru-RU" sz="2400">
                <a:solidFill>
                  <a:srgbClr val="FF3300"/>
                </a:solidFill>
                <a:hlinkClick r:id="rId2" action="ppaction://hlinksldjump"/>
              </a:rPr>
              <a:t>Введение.</a:t>
            </a:r>
            <a:endParaRPr lang="ru-RU" sz="2400">
              <a:solidFill>
                <a:srgbClr val="FF3300"/>
              </a:solidFill>
            </a:endParaRPr>
          </a:p>
          <a:p>
            <a:r>
              <a:rPr lang="ru-RU" sz="2400">
                <a:solidFill>
                  <a:srgbClr val="FF3300"/>
                </a:solidFill>
                <a:hlinkClick r:id="rId3" action="ppaction://hlinksldjump"/>
              </a:rPr>
              <a:t>Причины ДТП.</a:t>
            </a:r>
            <a:endParaRPr lang="ru-RU" sz="2400">
              <a:solidFill>
                <a:srgbClr val="FF3300"/>
              </a:solidFill>
            </a:endParaRPr>
          </a:p>
          <a:p>
            <a:r>
              <a:rPr lang="ru-RU" sz="2400">
                <a:solidFill>
                  <a:srgbClr val="FF3300"/>
                </a:solidFill>
                <a:hlinkClick r:id="rId4" action="ppaction://hlinksldjump"/>
              </a:rPr>
              <a:t>Правила поведения на улице.</a:t>
            </a:r>
            <a:endParaRPr lang="ru-RU" sz="2400">
              <a:solidFill>
                <a:srgbClr val="FF3300"/>
              </a:solidFill>
            </a:endParaRPr>
          </a:p>
          <a:p>
            <a:r>
              <a:rPr lang="ru-RU" sz="2400">
                <a:solidFill>
                  <a:srgbClr val="FF3300"/>
                </a:solidFill>
                <a:hlinkClick r:id="rId5" action="ppaction://hlinksldjump"/>
              </a:rPr>
              <a:t>Переход проезжей части.</a:t>
            </a:r>
            <a:endParaRPr lang="ru-RU" sz="2400">
              <a:solidFill>
                <a:srgbClr val="FF3300"/>
              </a:solidFill>
            </a:endParaRPr>
          </a:p>
          <a:p>
            <a:r>
              <a:rPr lang="ru-RU" sz="2400">
                <a:solidFill>
                  <a:srgbClr val="FF3300"/>
                </a:solidFill>
                <a:hlinkClick r:id="rId6" action="ppaction://hlinksldjump"/>
              </a:rPr>
              <a:t>При посадке и высадке из транспорта.</a:t>
            </a:r>
            <a:endParaRPr lang="ru-RU" sz="2400">
              <a:solidFill>
                <a:srgbClr val="FF3300"/>
              </a:solidFill>
            </a:endParaRPr>
          </a:p>
          <a:p>
            <a:r>
              <a:rPr lang="ru-RU" sz="2400">
                <a:solidFill>
                  <a:srgbClr val="FF3300"/>
                </a:solidFill>
                <a:hlinkClick r:id="rId7" action="ppaction://hlinksldjump"/>
              </a:rPr>
              <a:t>Правила в автомобиле.</a:t>
            </a:r>
            <a:endParaRPr lang="ru-RU" sz="2400">
              <a:solidFill>
                <a:srgbClr val="FF3300"/>
              </a:solidFill>
            </a:endParaRPr>
          </a:p>
          <a:p>
            <a:r>
              <a:rPr lang="ru-RU" sz="2400">
                <a:solidFill>
                  <a:srgbClr val="FF3300"/>
                </a:solidFill>
                <a:hlinkClick r:id="rId8" action="ppaction://hlinksldjump"/>
              </a:rPr>
              <a:t>Самое главное!</a:t>
            </a:r>
            <a:endParaRPr lang="ru-RU" sz="2400">
              <a:solidFill>
                <a:srgbClr val="FF3300"/>
              </a:solidFill>
            </a:endParaRPr>
          </a:p>
          <a:p>
            <a:endParaRPr lang="ru-RU" sz="2400">
              <a:solidFill>
                <a:srgbClr val="FF3300"/>
              </a:solidFill>
            </a:endParaRPr>
          </a:p>
        </p:txBody>
      </p:sp>
      <p:pic>
        <p:nvPicPr>
          <p:cNvPr id="6150" name="Picture 6" descr="3е634634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208338"/>
            <a:ext cx="5400675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chemeClr val="accent2"/>
                </a:solidFill>
              </a:rPr>
              <a:t>В наше время люди всё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меньше ходят пешком, отдавая предпочтение автомобилю или любому другому транспорту. А поскольку                                                         с каждым годом, а                                                                 вернее, с каждым днем                                                транспорта на наших                                                         улицах становится все                                                         больше и больше, то и                                                       угроза жизни все                                                          возрастает.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accent2"/>
                </a:solidFill>
              </a:rPr>
              <a:t>Особенно в часы пик,                                                          когда все люди едут на                                               работу, учебу или                                               возвращаются домой                                               большое количество                                                       машин на улицах                                                         создаёт потенциально                                                   опасные ситуации. </a:t>
            </a:r>
          </a:p>
        </p:txBody>
      </p:sp>
      <p:pic>
        <p:nvPicPr>
          <p:cNvPr id="103428" name="Picture 4" descr="уекапы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916113"/>
            <a:ext cx="4537075" cy="4681537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9366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4978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chemeClr val="accent2"/>
                </a:solidFill>
              </a:rPr>
              <a:t>Правила дорожного движения - это</a:t>
            </a:r>
            <a:r>
              <a:rPr lang="ru-RU" sz="2400"/>
              <a:t> </a:t>
            </a:r>
            <a:r>
              <a:rPr lang="ru-RU" sz="2400">
                <a:solidFill>
                  <a:schemeClr val="accent2"/>
                </a:solidFill>
              </a:rPr>
              <a:t>строгий закон улиц и дорог. Если их не соблюдать, можно поплатиться своим здоровьем или жизнью.</a:t>
            </a:r>
          </a:p>
        </p:txBody>
      </p:sp>
      <p:pic>
        <p:nvPicPr>
          <p:cNvPr id="108550" name="Picture 6" descr="куваыку"/>
          <p:cNvPicPr>
            <a:picLocks noChangeAspect="1" noChangeArrowheads="1"/>
          </p:cNvPicPr>
          <p:nvPr/>
        </p:nvPicPr>
        <p:blipFill>
          <a:blip r:embed="rId2" cstate="print"/>
          <a:srcRect l="4759"/>
          <a:stretch>
            <a:fillRect/>
          </a:stretch>
        </p:blipFill>
        <p:spPr bwMode="auto">
          <a:xfrm>
            <a:off x="2030413" y="1412875"/>
            <a:ext cx="4989512" cy="5199063"/>
          </a:xfrm>
          <a:prstGeom prst="rect">
            <a:avLst/>
          </a:prstGeom>
          <a:noFill/>
        </p:spPr>
      </p:pic>
      <p:pic>
        <p:nvPicPr>
          <p:cNvPr id="108567" name="Picture 23" descr="шгнш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545137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Несчастье на дорогах - случайность кажущаяся.              Не многим известно, что 95% детей, пострадавших на дорогах в дорожных происшествиях, были сбиты автомобилями в повторяющихся ситуациях:</a:t>
            </a:r>
          </a:p>
          <a:p>
            <a:r>
              <a:rPr lang="ru-RU" sz="2400">
                <a:solidFill>
                  <a:srgbClr val="FF3300"/>
                </a:solidFill>
              </a:rPr>
              <a:t>Переход проезжей части в неустановленном месте.</a:t>
            </a:r>
          </a:p>
          <a:p>
            <a:r>
              <a:rPr lang="ru-RU" sz="2400">
                <a:solidFill>
                  <a:srgbClr val="FF3300"/>
                </a:solidFill>
              </a:rPr>
              <a:t>Переход перед близко                                                  идущим транспортом.</a:t>
            </a:r>
          </a:p>
          <a:p>
            <a:r>
              <a:rPr lang="ru-RU" sz="2400">
                <a:solidFill>
                  <a:srgbClr val="FF3300"/>
                </a:solidFill>
              </a:rPr>
              <a:t>Неожиданное появление                                                         на проезжей части из-за                                        транспортных средств.</a:t>
            </a:r>
          </a:p>
          <a:p>
            <a:r>
              <a:rPr lang="ru-RU" sz="2400">
                <a:solidFill>
                  <a:srgbClr val="FF3300"/>
                </a:solidFill>
              </a:rPr>
              <a:t>Неумение наблюдать. </a:t>
            </a:r>
          </a:p>
          <a:p>
            <a:r>
              <a:rPr lang="ru-RU" sz="2400">
                <a:solidFill>
                  <a:srgbClr val="FF3300"/>
                </a:solidFill>
              </a:rPr>
              <a:t>Невнимательность. 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79388" y="117475"/>
            <a:ext cx="8713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FF3300"/>
                </a:solidFill>
              </a:rPr>
              <a:t>Причины ДТП.</a:t>
            </a:r>
          </a:p>
        </p:txBody>
      </p:sp>
      <p:pic>
        <p:nvPicPr>
          <p:cNvPr id="117767" name="Picture 7" descr="ееере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213100"/>
            <a:ext cx="4537075" cy="34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264275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В одних случаях это связанно с излишней смелостью,   в других с неумением ориентироваться в обстановке улицы, оценивать и предвидеть опасность. </a:t>
            </a:r>
          </a:p>
          <a:p>
            <a:r>
              <a:rPr lang="ru-RU" sz="2400">
                <a:solidFill>
                  <a:srgbClr val="FF3300"/>
                </a:solidFill>
              </a:rPr>
              <a:t>Главная опасность - стоящая машина!</a:t>
            </a:r>
            <a:br>
              <a:rPr lang="ru-RU" sz="2400">
                <a:solidFill>
                  <a:srgbClr val="FF3300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Стоящая машина опасна тем что может закрывать собой другой автомобиль, который движется с большой скоростью. Нельзя выходить на дорогу из-за стоящих машин. В крайнем случае, можно осторожно выглянуть из-за стоящего автомобиля, убедиться, что опасность не угрожает и только тогда переходить дорогу.</a:t>
            </a:r>
            <a:endParaRPr lang="ru-RU" sz="2400" b="1">
              <a:solidFill>
                <a:schemeClr val="accent2"/>
              </a:solidFill>
            </a:endParaRPr>
          </a:p>
          <a:p>
            <a:endParaRPr lang="ru-RU" sz="2400">
              <a:solidFill>
                <a:schemeClr val="accent2"/>
              </a:solidFill>
            </a:endParaRPr>
          </a:p>
          <a:p>
            <a:endParaRPr lang="ru-RU" sz="2400"/>
          </a:p>
        </p:txBody>
      </p:sp>
      <p:pic>
        <p:nvPicPr>
          <p:cNvPr id="123909" name="Picture 5" descr="ккуе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92600"/>
            <a:ext cx="3168650" cy="2289175"/>
          </a:xfrm>
          <a:prstGeom prst="rect">
            <a:avLst/>
          </a:prstGeom>
          <a:noFill/>
        </p:spPr>
      </p:pic>
      <p:pic>
        <p:nvPicPr>
          <p:cNvPr id="123912" name="Picture 8" descr="керпне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225" y="4129088"/>
            <a:ext cx="391795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 descr="к5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66" t="8667" r="27333" b="7666"/>
          <a:stretch>
            <a:fillRect/>
          </a:stretch>
        </p:blipFill>
        <p:spPr bwMode="auto">
          <a:xfrm>
            <a:off x="7472363" y="2924175"/>
            <a:ext cx="1203325" cy="3697288"/>
          </a:xfrm>
          <a:prstGeom prst="rect">
            <a:avLst/>
          </a:prstGeom>
          <a:noFill/>
        </p:spPr>
      </p:pic>
      <p:pic>
        <p:nvPicPr>
          <p:cNvPr id="150532" name="Picture 4" descr="5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23" t="6584" r="25804" b="4329"/>
          <a:stretch>
            <a:fillRect/>
          </a:stretch>
        </p:blipFill>
        <p:spPr bwMode="auto">
          <a:xfrm>
            <a:off x="6137275" y="2927350"/>
            <a:ext cx="1314450" cy="3741738"/>
          </a:xfrm>
          <a:prstGeom prst="rect">
            <a:avLst/>
          </a:prstGeom>
          <a:noFill/>
        </p:spPr>
      </p:pic>
      <p:pic>
        <p:nvPicPr>
          <p:cNvPr id="150534" name="Picture 6" descr="ак65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CE5"/>
              </a:clrFrom>
              <a:clrTo>
                <a:srgbClr val="EFECE5">
                  <a:alpha val="0"/>
                </a:srgbClr>
              </a:clrTo>
            </a:clrChange>
          </a:blip>
          <a:srcRect l="9402" t="8421" r="15349"/>
          <a:stretch>
            <a:fillRect/>
          </a:stretch>
        </p:blipFill>
        <p:spPr bwMode="auto">
          <a:xfrm>
            <a:off x="4287838" y="2992438"/>
            <a:ext cx="1868487" cy="3605212"/>
          </a:xfrm>
          <a:prstGeom prst="rect">
            <a:avLst/>
          </a:prstGeo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335713"/>
          </a:xfrm>
        </p:spPr>
        <p:txBody>
          <a:bodyPr/>
          <a:lstStyle/>
          <a:p>
            <a:r>
              <a:rPr lang="ru-RU" sz="2400">
                <a:solidFill>
                  <a:schemeClr val="accent2"/>
                </a:solidFill>
              </a:rPr>
              <a:t>Усталый и расстроенный ребенок, который спешит, – это ребенок в опасности. После школы вы чувствуете себя усталыми и думаете о множестве вещей по дороге – о делах, которые необходимо сделать, о том, как будете проводить время с друзьями. Думая о многом, вы уделяет меньше внимания дороге.</a:t>
            </a:r>
          </a:p>
          <a:p>
            <a:r>
              <a:rPr lang="ru-RU" sz="2400">
                <a:solidFill>
                  <a:schemeClr val="accent2"/>
                </a:solidFill>
              </a:rPr>
              <a:t>Особенно внимательно                                                       надо осматривать улицу,                                                     когда на противоположной                                            стороне находится родной                                                  дом, знакомые или когда                                                         вы переходите улицу                                                            вместе с другими                                                        детьми – именно в этих                                            случаях легко                                                                           не заметить машину.</a:t>
            </a:r>
          </a:p>
        </p:txBody>
      </p:sp>
      <p:pic>
        <p:nvPicPr>
          <p:cNvPr id="150540" name="Picture 12" descr="шгнш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FF3300"/>
                </a:solidFill>
              </a:rPr>
              <a:t>При выходе из дома</a:t>
            </a:r>
            <a:r>
              <a:rPr lang="ru-RU" sz="2400"/>
              <a:t>. </a:t>
            </a:r>
            <a:r>
              <a:rPr lang="ru-RU" sz="2400">
                <a:solidFill>
                  <a:schemeClr val="accent2"/>
                </a:solidFill>
              </a:rPr>
              <a:t>Если у подъезда дома возможно движение обратите внимание на то, нет ли приближающегося транспорта. Если у подъезда стоят транспортные средства или растут деревья, приостановите свое движение и оглядитесь – нет ли опасности.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3300"/>
                </a:solidFill>
              </a:rPr>
              <a:t>При движении по тротуару. </a:t>
            </a:r>
            <a:r>
              <a:rPr lang="ru-RU" sz="2400">
                <a:solidFill>
                  <a:schemeClr val="accent2"/>
                </a:solidFill>
              </a:rPr>
              <a:t>Пешеходы должны ходить только по тротуару и ни в коем случае не выходить на проезжую часть. Идя по тротуару придерживайтесь правой стороны и внимательно наблюдать за выездом машин со двора.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3300"/>
                </a:solidFill>
              </a:rPr>
              <a:t>При движении по загородной                                         дороге. </a:t>
            </a:r>
            <a:r>
              <a:rPr lang="ru-RU" sz="2400">
                <a:solidFill>
                  <a:schemeClr val="accent2"/>
                </a:solidFill>
              </a:rPr>
              <a:t>Нужно идти по                                                  обочине навстречу идущему                                        транспорту. Так вы сможете                                        уступить дорогу машине                                                отойдя в сторону.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9366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Правила поведения на улице</a:t>
            </a:r>
          </a:p>
        </p:txBody>
      </p:sp>
      <p:pic>
        <p:nvPicPr>
          <p:cNvPr id="62473" name="Picture 9" descr="ам иап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221163"/>
            <a:ext cx="3384550" cy="2360612"/>
          </a:xfrm>
          <a:prstGeom prst="rect">
            <a:avLst/>
          </a:prstGeom>
          <a:noFill/>
        </p:spPr>
      </p:pic>
      <p:pic>
        <p:nvPicPr>
          <p:cNvPr id="62476" name="Picture 12" descr="шгнш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10313"/>
            <a:ext cx="5032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Переход проезжей части.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23938"/>
            <a:ext cx="8569325" cy="5645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Сегодня на дорогах города мы всё чаще сталкиваемся с тем, что водители автомобилей нарушают Правила дорожного движения: мчатся на высокой скорости, игнорируя сигналы светофора и знаки перехода.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accent2"/>
                </a:solidFill>
              </a:rPr>
              <a:t>Поэтому недостаточно научиться ориентироваться на зеленый сигнал светофора, необходимо убедиться, что водители машин вас увидели и опасность вам не угрожает. </a:t>
            </a:r>
          </a:p>
        </p:txBody>
      </p:sp>
      <p:pic>
        <p:nvPicPr>
          <p:cNvPr id="147463" name="Picture 7" descr="54уу4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2997200"/>
            <a:ext cx="3673475" cy="1263650"/>
          </a:xfrm>
          <a:prstGeom prst="rect">
            <a:avLst/>
          </a:prstGeom>
          <a:noFill/>
        </p:spPr>
      </p:pic>
      <p:pic>
        <p:nvPicPr>
          <p:cNvPr id="147466" name="Picture 10" descr="6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51950" y="3457575"/>
            <a:ext cx="4032250" cy="119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924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Оформление по умолчанию</vt:lpstr>
      <vt:lpstr>CorelDRAW X3 Graphic</vt:lpstr>
      <vt:lpstr>Слайд 1</vt:lpstr>
      <vt:lpstr>Содержание</vt:lpstr>
      <vt:lpstr>Введение</vt:lpstr>
      <vt:lpstr>Слайд 4</vt:lpstr>
      <vt:lpstr>Слайд 5</vt:lpstr>
      <vt:lpstr>Слайд 6</vt:lpstr>
      <vt:lpstr>Слайд 7</vt:lpstr>
      <vt:lpstr>Правила поведения на улице</vt:lpstr>
      <vt:lpstr>Переход проезжей части.</vt:lpstr>
      <vt:lpstr>Слайд 10</vt:lpstr>
      <vt:lpstr>Слайд 11</vt:lpstr>
      <vt:lpstr>Слайд 12</vt:lpstr>
      <vt:lpstr>Слайд 13</vt:lpstr>
      <vt:lpstr>При посадке и высадке из транспорта </vt:lpstr>
      <vt:lpstr>Правила в автомобиле</vt:lpstr>
      <vt:lpstr>Слайд 16</vt:lpstr>
      <vt:lpstr>Самое главное! </vt:lpstr>
      <vt:lpstr>Спасибо за внимание !</vt:lpstr>
    </vt:vector>
  </TitlesOfParts>
  <Company>SamLab.ws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</dc:creator>
  <cp:lastModifiedBy>Роман</cp:lastModifiedBy>
  <cp:revision>283</cp:revision>
  <dcterms:created xsi:type="dcterms:W3CDTF">2009-04-08T12:54:33Z</dcterms:created>
  <dcterms:modified xsi:type="dcterms:W3CDTF">2017-03-13T21:02:22Z</dcterms:modified>
</cp:coreProperties>
</file>