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9" r:id="rId4"/>
    <p:sldId id="262" r:id="rId5"/>
    <p:sldId id="271" r:id="rId6"/>
    <p:sldId id="260" r:id="rId7"/>
    <p:sldId id="273" r:id="rId8"/>
    <p:sldId id="258" r:id="rId9"/>
    <p:sldId id="275" r:id="rId10"/>
    <p:sldId id="264" r:id="rId11"/>
    <p:sldId id="277" r:id="rId12"/>
    <p:sldId id="265" r:id="rId13"/>
    <p:sldId id="279" r:id="rId14"/>
    <p:sldId id="266" r:id="rId15"/>
    <p:sldId id="280" r:id="rId16"/>
    <p:sldId id="261" r:id="rId17"/>
    <p:sldId id="267" r:id="rId18"/>
    <p:sldId id="282" r:id="rId19"/>
    <p:sldId id="290" r:id="rId20"/>
    <p:sldId id="286" r:id="rId21"/>
    <p:sldId id="288" r:id="rId22"/>
    <p:sldId id="289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9933"/>
    <a:srgbClr val="2AFA2A"/>
    <a:srgbClr val="04A4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4660"/>
  </p:normalViewPr>
  <p:slideViewPr>
    <p:cSldViewPr>
      <p:cViewPr varScale="1">
        <p:scale>
          <a:sx n="110" d="100"/>
          <a:sy n="110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6954C5D-9EC4-43CF-8AA9-F93ECEBD6555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0F52A6F-E2C2-4BD6-9B78-B28E7C536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901C-64E1-4A3A-BCA6-BAFDF2AB0159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58B6-C750-42FD-86A2-1EFE539A2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06573-B445-4DB8-9799-B5A51DBEAFCB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D089-7155-4045-8EA0-20C4419C2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B9C2-1F27-4B41-812B-0AE9134BFDC3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E391-1A36-4DED-9596-C693082E5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8CEF-C5BE-4E0D-AD3C-CA4ED7D75E13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888C-F230-4ACD-8445-01627512B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B142-6665-4156-9F80-21A32584B290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2A73-1B65-47F3-8F30-408E0267A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A59B-3509-45F7-BBFC-35B80F00ED4E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C673-9E04-4E35-BBC3-CFE6EF786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DE57-7056-4A54-81FF-FB887629B3AA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ED1E-B38C-4CF2-8F7F-3BC83178A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05687-BBC5-4F8C-8CA4-42C287ED0EBB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139C4-DF39-4F32-9FB1-0769A5910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B45F2-FA6F-4232-A32F-750D415028B2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DD00C-43DC-478B-AE95-1BA934F26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9A96-7AFC-42D6-9673-3D1BABD20FCA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7C5A-CD3D-49D1-BD8E-1BA22CF19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B9C2-2854-4E55-A4B9-72DD813EFCD7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6BFC-5DE3-46F7-BCCF-31ABB18F8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3586F-08B9-47E4-9EC3-355628B239C3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http://www.deti-66.ru/ Мастер презентаций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22D793-F188-4695-9622-8660100E3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slide" Target="slide18.xml"/><Relationship Id="rId3" Type="http://schemas.openxmlformats.org/officeDocument/2006/relationships/image" Target="../media/image25.png"/><Relationship Id="rId7" Type="http://schemas.openxmlformats.org/officeDocument/2006/relationships/image" Target="../media/image51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50.png"/><Relationship Id="rId11" Type="http://schemas.openxmlformats.org/officeDocument/2006/relationships/slide" Target="slide2.xml"/><Relationship Id="rId5" Type="http://schemas.openxmlformats.org/officeDocument/2006/relationships/image" Target="../media/image49.png"/><Relationship Id="rId15" Type="http://schemas.openxmlformats.org/officeDocument/2006/relationships/image" Target="../media/image24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slide" Target="slide18.xml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57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61.png"/><Relationship Id="rId11" Type="http://schemas.openxmlformats.org/officeDocument/2006/relationships/slide" Target="slide2.xml"/><Relationship Id="rId5" Type="http://schemas.openxmlformats.org/officeDocument/2006/relationships/image" Target="../media/image60.pn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slide" Target="slide16.xml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67.png"/><Relationship Id="rId12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audio" Target="../media/audio15.wav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slide" Target="slide2.xml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6" Type="http://schemas.openxmlformats.org/officeDocument/2006/relationships/image" Target="../media/image19.png"/><Relationship Id="rId5" Type="http://schemas.openxmlformats.org/officeDocument/2006/relationships/slide" Target="slide18.xml"/><Relationship Id="rId4" Type="http://schemas.openxmlformats.org/officeDocument/2006/relationships/image" Target="../media/image72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23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0.png"/><Relationship Id="rId5" Type="http://schemas.openxmlformats.org/officeDocument/2006/relationships/image" Target="../media/image76.png"/><Relationship Id="rId10" Type="http://schemas.openxmlformats.org/officeDocument/2006/relationships/slide" Target="slide22.xml"/><Relationship Id="rId4" Type="http://schemas.openxmlformats.org/officeDocument/2006/relationships/image" Target="../media/image75.png"/><Relationship Id="rId9" Type="http://schemas.openxmlformats.org/officeDocument/2006/relationships/image" Target="../media/image79.png"/><Relationship Id="rId1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slide" Target="slide18.xml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18" Type="http://schemas.openxmlformats.org/officeDocument/2006/relationships/slide" Target="slide13.xml"/><Relationship Id="rId3" Type="http://schemas.openxmlformats.org/officeDocument/2006/relationships/image" Target="../media/image7.jpe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11.xml"/><Relationship Id="rId20" Type="http://schemas.openxmlformats.org/officeDocument/2006/relationships/slide" Target="slide17.xml"/><Relationship Id="rId1" Type="http://schemas.openxmlformats.org/officeDocument/2006/relationships/audio" Target="../media/audio1.wav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24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slide" Target="slide18.xml"/><Relationship Id="rId10" Type="http://schemas.openxmlformats.org/officeDocument/2006/relationships/slide" Target="slide15.xml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slide" Target="slide9.xml"/><Relationship Id="rId22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slide" Target="slide18.xml"/><Relationship Id="rId3" Type="http://schemas.openxmlformats.org/officeDocument/2006/relationships/image" Target="../media/image36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slide" Target="slide19.xml"/><Relationship Id="rId10" Type="http://schemas.openxmlformats.org/officeDocument/2006/relationships/image" Target="../media/image91.png"/><Relationship Id="rId4" Type="http://schemas.openxmlformats.org/officeDocument/2006/relationships/image" Target="../media/image43.png"/><Relationship Id="rId9" Type="http://schemas.openxmlformats.org/officeDocument/2006/relationships/image" Target="../media/image90.png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67.png"/><Relationship Id="rId18" Type="http://schemas.openxmlformats.org/officeDocument/2006/relationships/image" Target="../media/image29.png"/><Relationship Id="rId3" Type="http://schemas.openxmlformats.org/officeDocument/2006/relationships/image" Target="../media/image23.png"/><Relationship Id="rId21" Type="http://schemas.openxmlformats.org/officeDocument/2006/relationships/image" Target="../media/image86.png"/><Relationship Id="rId7" Type="http://schemas.openxmlformats.org/officeDocument/2006/relationships/image" Target="../media/image97.jpeg"/><Relationship Id="rId12" Type="http://schemas.openxmlformats.org/officeDocument/2006/relationships/image" Target="../media/image5.png"/><Relationship Id="rId17" Type="http://schemas.openxmlformats.org/officeDocument/2006/relationships/image" Target="../media/image52.png"/><Relationship Id="rId2" Type="http://schemas.openxmlformats.org/officeDocument/2006/relationships/slide" Target="slide19.xml"/><Relationship Id="rId16" Type="http://schemas.openxmlformats.org/officeDocument/2006/relationships/image" Target="../media/image66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png"/><Relationship Id="rId15" Type="http://schemas.openxmlformats.org/officeDocument/2006/relationships/image" Target="../media/image102.png"/><Relationship Id="rId23" Type="http://schemas.openxmlformats.org/officeDocument/2006/relationships/image" Target="../media/image22.png"/><Relationship Id="rId10" Type="http://schemas.openxmlformats.org/officeDocument/2006/relationships/image" Target="../media/image100.jpeg"/><Relationship Id="rId19" Type="http://schemas.openxmlformats.org/officeDocument/2006/relationships/image" Target="../media/image28.png"/><Relationship Id="rId4" Type="http://schemas.openxmlformats.org/officeDocument/2006/relationships/image" Target="../media/image94.jpeg"/><Relationship Id="rId9" Type="http://schemas.openxmlformats.org/officeDocument/2006/relationships/image" Target="../media/image99.jpeg"/><Relationship Id="rId14" Type="http://schemas.openxmlformats.org/officeDocument/2006/relationships/image" Target="../media/image88.png"/><Relationship Id="rId22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6" Type="http://schemas.openxmlformats.org/officeDocument/2006/relationships/image" Target="../media/image29.png"/><Relationship Id="rId11" Type="http://schemas.openxmlformats.org/officeDocument/2006/relationships/slide" Target="slide19.xml"/><Relationship Id="rId5" Type="http://schemas.openxmlformats.org/officeDocument/2006/relationships/image" Target="../media/image71.png"/><Relationship Id="rId10" Type="http://schemas.openxmlformats.org/officeDocument/2006/relationships/image" Target="../media/image25.png"/><Relationship Id="rId4" Type="http://schemas.openxmlformats.org/officeDocument/2006/relationships/image" Target="../media/image104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" TargetMode="External"/><Relationship Id="rId2" Type="http://schemas.openxmlformats.org/officeDocument/2006/relationships/hyperlink" Target="http://www.roadsigns.ru/sing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lenagold.ru/fon/clipart/alf.html" TargetMode="External"/><Relationship Id="rId4" Type="http://schemas.openxmlformats.org/officeDocument/2006/relationships/hyperlink" Target="http://zanimatika.narod.ru/OBJ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png"/><Relationship Id="rId1" Type="http://schemas.openxmlformats.org/officeDocument/2006/relationships/audio" Target="../media/audio3.wav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23.png"/><Relationship Id="rId5" Type="http://schemas.openxmlformats.org/officeDocument/2006/relationships/slide" Target="slide2.xml"/><Relationship Id="rId4" Type="http://schemas.openxmlformats.org/officeDocument/2006/relationships/image" Target="../media/image34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slide" Target="slide18.xml"/><Relationship Id="rId3" Type="http://schemas.openxmlformats.org/officeDocument/2006/relationships/image" Target="../media/image25.png"/><Relationship Id="rId7" Type="http://schemas.openxmlformats.org/officeDocument/2006/relationships/image" Target="../media/image3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37.png"/><Relationship Id="rId11" Type="http://schemas.openxmlformats.org/officeDocument/2006/relationships/slide" Target="slide2.xml"/><Relationship Id="rId5" Type="http://schemas.openxmlformats.org/officeDocument/2006/relationships/image" Target="../media/image36.png"/><Relationship Id="rId10" Type="http://schemas.openxmlformats.org/officeDocument/2006/relationships/image" Target="../media/image24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slide" Target="slide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12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44.png"/><Relationship Id="rId11" Type="http://schemas.openxmlformats.org/officeDocument/2006/relationships/image" Target="../media/image23.png"/><Relationship Id="rId5" Type="http://schemas.openxmlformats.org/officeDocument/2006/relationships/image" Target="../media/image43.png"/><Relationship Id="rId10" Type="http://schemas.openxmlformats.org/officeDocument/2006/relationships/slide" Target="slide2.xml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57688" y="3571875"/>
            <a:ext cx="4786312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  <a:t>Правила дорожного движения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2060"/>
                </a:solidFill>
                <a:latin typeface="Book Antiqua" pitchFamily="18" charset="0"/>
              </a:rPr>
              <a:t>для старших дошкольников </a:t>
            </a:r>
          </a:p>
        </p:txBody>
      </p:sp>
      <p:pic>
        <p:nvPicPr>
          <p:cNvPr id="2052" name="Picture 2" descr="D:\КАРТИНКИ\detcad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0"/>
            <a:ext cx="14287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7"/>
          <p:cNvSpPr>
            <a:spLocks noChangeArrowheads="1"/>
          </p:cNvSpPr>
          <p:nvPr/>
        </p:nvSpPr>
        <p:spPr bwMode="auto">
          <a:xfrm>
            <a:off x="1500188" y="0"/>
            <a:ext cx="7643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 сад  № 28 «Росинка»  х.Кавалерский, Егорлыкский р-он, Ростовская обл.</a:t>
            </a:r>
            <a:endParaRPr lang="ru-RU" i="1"/>
          </a:p>
        </p:txBody>
      </p:sp>
      <p:pic>
        <p:nvPicPr>
          <p:cNvPr id="2054" name="Picture 10" descr="C:\Users\User\Desktop\ЦОР 2010Г\надписи\ывчаспм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1500188"/>
            <a:ext cx="5786438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5" name="Группа 17"/>
          <p:cNvGrpSpPr>
            <a:grpSpLocks/>
          </p:cNvGrpSpPr>
          <p:nvPr/>
        </p:nvGrpSpPr>
        <p:grpSpPr bwMode="auto">
          <a:xfrm>
            <a:off x="1071563" y="1785938"/>
            <a:ext cx="1098550" cy="1876425"/>
            <a:chOff x="500034" y="1865547"/>
            <a:chExt cx="1098064" cy="1875699"/>
          </a:xfrm>
        </p:grpSpPr>
        <p:pic>
          <p:nvPicPr>
            <p:cNvPr id="2056" name="Picture 5" descr="C:\Users\User\Desktop\ЦОР 2010Г\материал\ukazateli_032_big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814940">
              <a:off x="692882" y="1865547"/>
              <a:ext cx="812729" cy="1130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7" name="Группа 16"/>
            <p:cNvGrpSpPr>
              <a:grpSpLocks/>
            </p:cNvGrpSpPr>
            <p:nvPr/>
          </p:nvGrpSpPr>
          <p:grpSpPr bwMode="auto">
            <a:xfrm>
              <a:off x="500034" y="2643182"/>
              <a:ext cx="1098064" cy="1098064"/>
              <a:chOff x="7208875" y="1922470"/>
              <a:chExt cx="1098064" cy="1098064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7286628" y="2000166"/>
                <a:ext cx="928277" cy="92832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2059" name="Picture 7" descr="C:\Users\User\Desktop\ЦОР 2010Г\материал\zapreshaychie_014_big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929224">
                <a:off x="7208875" y="1922470"/>
                <a:ext cx="1098064" cy="1098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33" name="Запи1155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214313" y="428625"/>
            <a:ext cx="1571625" cy="1571625"/>
            <a:chOff x="357158" y="1857364"/>
            <a:chExt cx="1571636" cy="1571636"/>
          </a:xfrm>
        </p:grpSpPr>
        <p:sp>
          <p:nvSpPr>
            <p:cNvPr id="19" name="Овал 18"/>
            <p:cNvSpPr/>
            <p:nvPr/>
          </p:nvSpPr>
          <p:spPr>
            <a:xfrm>
              <a:off x="428595" y="1928803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98" name="Picture 3" descr="C:\Users\User\Desktop\ЦОР 2010Г\материал\predpisivaychie_001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857364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2214563" y="500063"/>
            <a:ext cx="1500187" cy="1500187"/>
            <a:chOff x="2500298" y="1857364"/>
            <a:chExt cx="1500198" cy="1500198"/>
          </a:xfrm>
        </p:grpSpPr>
        <p:sp>
          <p:nvSpPr>
            <p:cNvPr id="17" name="Овал 16"/>
            <p:cNvSpPr/>
            <p:nvPr/>
          </p:nvSpPr>
          <p:spPr>
            <a:xfrm>
              <a:off x="2500298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96" name="Picture 4" descr="C:\Users\User\Desktop\ЦОР 2010Г\материал\predpisivaychie_002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4143375" y="500063"/>
            <a:ext cx="1500188" cy="1500187"/>
            <a:chOff x="4714876" y="1857364"/>
            <a:chExt cx="1500198" cy="1500198"/>
          </a:xfrm>
        </p:grpSpPr>
        <p:sp>
          <p:nvSpPr>
            <p:cNvPr id="16" name="Овал 15"/>
            <p:cNvSpPr/>
            <p:nvPr/>
          </p:nvSpPr>
          <p:spPr>
            <a:xfrm>
              <a:off x="4786314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94" name="Picture 5" descr="C:\Users\User\Desktop\ЦОР 2010Г\материал\predpisivaychie_004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876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6000750" y="500063"/>
            <a:ext cx="1500188" cy="1500187"/>
            <a:chOff x="7000892" y="1857364"/>
            <a:chExt cx="1500198" cy="1500198"/>
          </a:xfrm>
        </p:grpSpPr>
        <p:sp>
          <p:nvSpPr>
            <p:cNvPr id="18" name="Овал 17"/>
            <p:cNvSpPr/>
            <p:nvPr/>
          </p:nvSpPr>
          <p:spPr>
            <a:xfrm>
              <a:off x="7072330" y="1928802"/>
              <a:ext cx="1428760" cy="1428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92" name="Picture 6" descr="C:\Users\User\Desktop\ЦОР 2010Г\материал\predpisivaychie_006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1857364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24"/>
          <p:cNvGrpSpPr>
            <a:grpSpLocks/>
          </p:cNvGrpSpPr>
          <p:nvPr/>
        </p:nvGrpSpPr>
        <p:grpSpPr bwMode="auto">
          <a:xfrm>
            <a:off x="3143250" y="3357563"/>
            <a:ext cx="1571625" cy="1571625"/>
            <a:chOff x="3643306" y="4214818"/>
            <a:chExt cx="1571636" cy="1571636"/>
          </a:xfrm>
        </p:grpSpPr>
        <p:sp>
          <p:nvSpPr>
            <p:cNvPr id="14" name="Овал 13"/>
            <p:cNvSpPr/>
            <p:nvPr/>
          </p:nvSpPr>
          <p:spPr>
            <a:xfrm>
              <a:off x="3714745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90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23"/>
          <p:cNvGrpSpPr>
            <a:grpSpLocks/>
          </p:cNvGrpSpPr>
          <p:nvPr/>
        </p:nvGrpSpPr>
        <p:grpSpPr bwMode="auto">
          <a:xfrm>
            <a:off x="857250" y="3357563"/>
            <a:ext cx="1571625" cy="1571625"/>
            <a:chOff x="1285852" y="4214818"/>
            <a:chExt cx="1571636" cy="1571636"/>
          </a:xfrm>
        </p:grpSpPr>
        <p:sp>
          <p:nvSpPr>
            <p:cNvPr id="11" name="Овал 10"/>
            <p:cNvSpPr/>
            <p:nvPr/>
          </p:nvSpPr>
          <p:spPr>
            <a:xfrm>
              <a:off x="1357291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88" name="Picture 8" descr="C:\Users\User\Desktop\ЦОР 2010Г\материал\predpisivaychie_012_big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25"/>
          <p:cNvGrpSpPr>
            <a:grpSpLocks/>
          </p:cNvGrpSpPr>
          <p:nvPr/>
        </p:nvGrpSpPr>
        <p:grpSpPr bwMode="auto">
          <a:xfrm>
            <a:off x="5357813" y="3357563"/>
            <a:ext cx="1571625" cy="1571625"/>
            <a:chOff x="6000760" y="4214818"/>
            <a:chExt cx="1571636" cy="1571636"/>
          </a:xfrm>
        </p:grpSpPr>
        <p:sp>
          <p:nvSpPr>
            <p:cNvPr id="15" name="Овал 14"/>
            <p:cNvSpPr/>
            <p:nvPr/>
          </p:nvSpPr>
          <p:spPr>
            <a:xfrm>
              <a:off x="6072197" y="4286255"/>
              <a:ext cx="1428760" cy="14287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1286" name="Picture 9" descr="C:\Users\User\Desktop\ЦОР 2010Г\материал\predpisivaychie_013_big.gif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5" name="Прямоугольник 26"/>
          <p:cNvSpPr>
            <a:spLocks noChangeArrowheads="1"/>
          </p:cNvSpPr>
          <p:nvPr/>
        </p:nvSpPr>
        <p:spPr bwMode="auto">
          <a:xfrm>
            <a:off x="5214938" y="5214938"/>
            <a:ext cx="247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Ограничение минимальной</a:t>
            </a:r>
          </a:p>
          <a:p>
            <a:pPr algn="ctr"/>
            <a:r>
              <a:rPr lang="ru-RU" sz="1400"/>
              <a:t> скорости</a:t>
            </a:r>
          </a:p>
        </p:txBody>
      </p:sp>
      <p:sp>
        <p:nvSpPr>
          <p:cNvPr id="11276" name="Прямоугольник 27"/>
          <p:cNvSpPr>
            <a:spLocks noChangeArrowheads="1"/>
          </p:cNvSpPr>
          <p:nvPr/>
        </p:nvSpPr>
        <p:spPr bwMode="auto">
          <a:xfrm>
            <a:off x="571500" y="5214938"/>
            <a:ext cx="198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Пешеходная дорожка</a:t>
            </a:r>
          </a:p>
        </p:txBody>
      </p:sp>
      <p:sp>
        <p:nvSpPr>
          <p:cNvPr id="11277" name="Прямоугольник 28"/>
          <p:cNvSpPr>
            <a:spLocks noChangeArrowheads="1"/>
          </p:cNvSpPr>
          <p:nvPr/>
        </p:nvSpPr>
        <p:spPr bwMode="auto">
          <a:xfrm>
            <a:off x="2857500" y="5214938"/>
            <a:ext cx="2141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Велосипедная дорожка</a:t>
            </a:r>
          </a:p>
        </p:txBody>
      </p:sp>
      <p:sp>
        <p:nvSpPr>
          <p:cNvPr id="11278" name="Прямоугольник 29"/>
          <p:cNvSpPr>
            <a:spLocks noChangeArrowheads="1"/>
          </p:cNvSpPr>
          <p:nvPr/>
        </p:nvSpPr>
        <p:spPr bwMode="auto">
          <a:xfrm>
            <a:off x="214313" y="2214563"/>
            <a:ext cx="1589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Движение прямо</a:t>
            </a:r>
          </a:p>
        </p:txBody>
      </p:sp>
      <p:sp>
        <p:nvSpPr>
          <p:cNvPr id="11279" name="Прямоугольник 30"/>
          <p:cNvSpPr>
            <a:spLocks noChangeArrowheads="1"/>
          </p:cNvSpPr>
          <p:nvPr/>
        </p:nvSpPr>
        <p:spPr bwMode="auto">
          <a:xfrm>
            <a:off x="2143125" y="2214563"/>
            <a:ext cx="176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Движение направо</a:t>
            </a:r>
          </a:p>
        </p:txBody>
      </p:sp>
      <p:sp>
        <p:nvSpPr>
          <p:cNvPr id="11280" name="Прямоугольник 31"/>
          <p:cNvSpPr>
            <a:spLocks noChangeArrowheads="1"/>
          </p:cNvSpPr>
          <p:nvPr/>
        </p:nvSpPr>
        <p:spPr bwMode="auto">
          <a:xfrm>
            <a:off x="4143375" y="2214563"/>
            <a:ext cx="163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прямо </a:t>
            </a:r>
          </a:p>
          <a:p>
            <a:pPr algn="ctr"/>
            <a:r>
              <a:rPr lang="ru-RU" sz="1400"/>
              <a:t>или направо</a:t>
            </a:r>
          </a:p>
        </p:txBody>
      </p:sp>
      <p:sp>
        <p:nvSpPr>
          <p:cNvPr id="11281" name="Прямоугольник 32"/>
          <p:cNvSpPr>
            <a:spLocks noChangeArrowheads="1"/>
          </p:cNvSpPr>
          <p:nvPr/>
        </p:nvSpPr>
        <p:spPr bwMode="auto">
          <a:xfrm>
            <a:off x="5857875" y="2214563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направо</a:t>
            </a:r>
          </a:p>
          <a:p>
            <a:pPr algn="ctr"/>
            <a:r>
              <a:rPr lang="ru-RU" sz="1400"/>
              <a:t> или налево</a:t>
            </a:r>
          </a:p>
        </p:txBody>
      </p:sp>
      <p:pic>
        <p:nvPicPr>
          <p:cNvPr id="11282" name="Picture 37" descr="C:\Users\User\Desktop\ЦОР 2010Г\1-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38" descr="F:\ОФОРМИТЕЛЬСКАЯ\значки\ff962c65118d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7" name="Запи1186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857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7" descr="C:\Users\User\Desktop\ЦОР 2010Г\1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C:\Users\User\Desktop\ЦОР 2010Г\-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ЦОР 2010Г\55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571750"/>
            <a:ext cx="7643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9"/>
          <p:cNvSpPr>
            <a:spLocks noChangeArrowheads="1"/>
          </p:cNvSpPr>
          <p:nvPr/>
        </p:nvSpPr>
        <p:spPr bwMode="auto">
          <a:xfrm>
            <a:off x="0" y="6273800"/>
            <a:ext cx="7643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 Antiqua" pitchFamily="18" charset="0"/>
              </a:rPr>
              <a:t>- вводят или отменяют определенные режимы движения. </a:t>
            </a:r>
            <a:br>
              <a:rPr lang="ru-RU" sz="1600">
                <a:latin typeface="Book Antiqua" pitchFamily="18" charset="0"/>
              </a:rPr>
            </a:br>
            <a:endParaRPr lang="ru-RU" sz="16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" name="Picture 3" descr="C:\Users\User\Desktop\ЦОР 2010Г\материал\ukazateli_038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99FF"/>
              </a:clrFrom>
              <a:clrTo>
                <a:srgbClr val="009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857375"/>
            <a:ext cx="164306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C:\Users\User\Desktop\ЦОР 2010Г\материал\ukazateli_035_b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2500313"/>
            <a:ext cx="15716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Users\User\Desktop\ЦОР 2010Г\материал\ukazateli_032_bi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1857375"/>
            <a:ext cx="1643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2643188" y="4429125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Место остановки автобуса</a:t>
            </a:r>
            <a:br>
              <a:rPr lang="ru-RU" sz="1400"/>
            </a:br>
            <a:endParaRPr lang="ru-RU" sz="1400"/>
          </a:p>
        </p:txBody>
      </p:sp>
      <p:sp>
        <p:nvSpPr>
          <p:cNvPr id="13319" name="Прямоугольник 10"/>
          <p:cNvSpPr>
            <a:spLocks noChangeArrowheads="1"/>
          </p:cNvSpPr>
          <p:nvPr/>
        </p:nvSpPr>
        <p:spPr bwMode="auto">
          <a:xfrm>
            <a:off x="5429250" y="4429125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Пешеходный переход</a:t>
            </a:r>
          </a:p>
        </p:txBody>
      </p:sp>
      <p:sp>
        <p:nvSpPr>
          <p:cNvPr id="13320" name="Прямоугольник 11"/>
          <p:cNvSpPr>
            <a:spLocks noChangeArrowheads="1"/>
          </p:cNvSpPr>
          <p:nvPr/>
        </p:nvSpPr>
        <p:spPr bwMode="auto">
          <a:xfrm>
            <a:off x="642938" y="4429125"/>
            <a:ext cx="1179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Жилая зона</a:t>
            </a:r>
          </a:p>
        </p:txBody>
      </p:sp>
      <p:pic>
        <p:nvPicPr>
          <p:cNvPr id="13321" name="Picture 38" descr="F:\ОФОРМИТЕЛЬСКАЯ\значки\ff962c65118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37" descr="C:\Users\User\Desktop\ЦОР 2010Г\1-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апи1201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01063" y="785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7" name="Запи1201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7" descr="C:\Users\User\Desktop\ЦОР 2010Г\1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C:\Users\User\Desktop\ЦОР 2010Г\-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ЦОР 2010Г\6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428875"/>
            <a:ext cx="8143875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0" y="6072188"/>
            <a:ext cx="7715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 Antiqua" pitchFamily="18" charset="0"/>
              </a:rPr>
              <a:t>- информируют о расположении населенных пунктов и других объектов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" name="Picture 3" descr="C:\Users\User\Desktop\ЦОР 2010Г\материал\informacionie_005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3575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Запи1217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Users\User\Desktop\ЦОР 2010Г\материал\informacionie_003_bi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33575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C:\Users\User\Desktop\ЦОР 2010Г\материал\informacionie_007_bi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8" y="33575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C:\Users\User\Desktop\ЦОР 2010Г\материал\informacionie_019_bi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88" y="357188"/>
            <a:ext cx="38719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Прямоугольник 8"/>
          <p:cNvSpPr>
            <a:spLocks noChangeArrowheads="1"/>
          </p:cNvSpPr>
          <p:nvPr/>
        </p:nvSpPr>
        <p:spPr bwMode="auto">
          <a:xfrm>
            <a:off x="2714625" y="2500313"/>
            <a:ext cx="2447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Указатель направлений</a:t>
            </a:r>
          </a:p>
        </p:txBody>
      </p:sp>
      <p:sp>
        <p:nvSpPr>
          <p:cNvPr id="15369" name="Прямоугольник 9"/>
          <p:cNvSpPr>
            <a:spLocks noChangeArrowheads="1"/>
          </p:cNvSpPr>
          <p:nvPr/>
        </p:nvSpPr>
        <p:spPr bwMode="auto">
          <a:xfrm>
            <a:off x="5357813" y="5286375"/>
            <a:ext cx="2225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/>
              <a:t>Подземный </a:t>
            </a:r>
          </a:p>
          <a:p>
            <a:pPr algn="ctr"/>
            <a:r>
              <a:rPr lang="ru-RU" sz="1600"/>
              <a:t>пешеходный переход</a:t>
            </a:r>
          </a:p>
        </p:txBody>
      </p:sp>
      <p:sp>
        <p:nvSpPr>
          <p:cNvPr id="15370" name="Прямоугольник 10"/>
          <p:cNvSpPr>
            <a:spLocks noChangeArrowheads="1"/>
          </p:cNvSpPr>
          <p:nvPr/>
        </p:nvSpPr>
        <p:spPr bwMode="auto">
          <a:xfrm>
            <a:off x="2786063" y="5286375"/>
            <a:ext cx="22177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Место для разворота</a:t>
            </a:r>
          </a:p>
        </p:txBody>
      </p:sp>
      <p:sp>
        <p:nvSpPr>
          <p:cNvPr id="15371" name="Прямоугольник 11"/>
          <p:cNvSpPr>
            <a:spLocks noChangeArrowheads="1"/>
          </p:cNvSpPr>
          <p:nvPr/>
        </p:nvSpPr>
        <p:spPr bwMode="auto">
          <a:xfrm>
            <a:off x="571500" y="5214938"/>
            <a:ext cx="1576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Место стоянки</a:t>
            </a:r>
          </a:p>
        </p:txBody>
      </p:sp>
      <p:pic>
        <p:nvPicPr>
          <p:cNvPr id="15372" name="Picture 38" descr="F:\ОФОРМИТЕЛЬСКАЯ\значки\ff962c65118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37" descr="C:\Users\User\Desktop\ЦОР 2010Г\1-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7" name="Запи1233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User\Desktop\ЦОР 2010Г\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7" descr="C:\Users\User\Desktop\ЦОР 2010Г\1-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 descr="C:\Users\User\Desktop\ЦОР 2010Г\1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38" y="2214563"/>
            <a:ext cx="5572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0" y="6000750"/>
            <a:ext cx="7715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Book Antiqua" pitchFamily="18" charset="0"/>
              </a:rPr>
              <a:t>-</a:t>
            </a:r>
            <a:r>
              <a:rPr lang="ru-RU" sz="1600">
                <a:latin typeface="Book Antiqua" pitchFamily="18" charset="0"/>
              </a:rPr>
              <a:t>информируют о расположении соответствующих объектов.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3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2" name="Запи1233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642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F:\КАРТИНКИ\дорожные знаки\Graphic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500063"/>
            <a:ext cx="1227137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:\КАРТИНКИ\дорожные знаки\Graphic0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500063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User\Desktop\ЦОР 2010Г\материал\Graphic01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8" y="500063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:\Users\User\Desktop\ЦОР 2010Г\материал\Graphic00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25" y="500063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0" y="2428875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Пункт первой </a:t>
            </a:r>
            <a:endParaRPr lang="en-US" sz="1400"/>
          </a:p>
          <a:p>
            <a:pPr algn="ctr"/>
            <a:r>
              <a:rPr lang="ru-RU" sz="1400"/>
              <a:t>медицинской помощи</a:t>
            </a:r>
          </a:p>
        </p:txBody>
      </p:sp>
      <p:sp>
        <p:nvSpPr>
          <p:cNvPr id="17417" name="Прямоугольник 8"/>
          <p:cNvSpPr>
            <a:spLocks noChangeArrowheads="1"/>
          </p:cNvSpPr>
          <p:nvPr/>
        </p:nvSpPr>
        <p:spPr bwMode="auto">
          <a:xfrm>
            <a:off x="2357438" y="2428875"/>
            <a:ext cx="1008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Больница</a:t>
            </a:r>
          </a:p>
        </p:txBody>
      </p:sp>
      <p:sp>
        <p:nvSpPr>
          <p:cNvPr id="17418" name="Прямоугольник 9"/>
          <p:cNvSpPr>
            <a:spLocks noChangeArrowheads="1"/>
          </p:cNvSpPr>
          <p:nvPr/>
        </p:nvSpPr>
        <p:spPr bwMode="auto">
          <a:xfrm>
            <a:off x="4000500" y="2428875"/>
            <a:ext cx="1392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Пункт питания</a:t>
            </a:r>
          </a:p>
        </p:txBody>
      </p:sp>
      <p:sp>
        <p:nvSpPr>
          <p:cNvPr id="17419" name="Прямоугольник 10"/>
          <p:cNvSpPr>
            <a:spLocks noChangeArrowheads="1"/>
          </p:cNvSpPr>
          <p:nvPr/>
        </p:nvSpPr>
        <p:spPr bwMode="auto">
          <a:xfrm>
            <a:off x="5786438" y="2428875"/>
            <a:ext cx="1681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Автозаправочная </a:t>
            </a:r>
            <a:endParaRPr lang="en-US" sz="1400"/>
          </a:p>
          <a:p>
            <a:pPr algn="ctr"/>
            <a:r>
              <a:rPr lang="ru-RU" sz="1400"/>
              <a:t>станция</a:t>
            </a:r>
          </a:p>
        </p:txBody>
      </p:sp>
      <p:pic>
        <p:nvPicPr>
          <p:cNvPr id="2" name="Picture 7" descr="C:\Users\User\Desktop\ЦОР 2010Г\материал\Graphic00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3643313"/>
            <a:ext cx="1214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C:\Users\User\Desktop\ЦОР 2010Г\материал\Graphic01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63" y="3643313"/>
            <a:ext cx="1214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9" descr="C:\Users\User\Desktop\ЦОР 2010Г\материал\Graphic016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8" y="3643313"/>
            <a:ext cx="1214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0" descr="C:\Users\User\Desktop\ЦОР 2010Г\материал\Graphic004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313" y="3643313"/>
            <a:ext cx="1214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Прямоугольник 15"/>
          <p:cNvSpPr>
            <a:spLocks noChangeArrowheads="1"/>
          </p:cNvSpPr>
          <p:nvPr/>
        </p:nvSpPr>
        <p:spPr bwMode="auto">
          <a:xfrm>
            <a:off x="5286375" y="5643563"/>
            <a:ext cx="2643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Техническое</a:t>
            </a:r>
            <a:endParaRPr lang="en-US" sz="1400"/>
          </a:p>
          <a:p>
            <a:pPr algn="ctr"/>
            <a:r>
              <a:rPr lang="ru-RU" sz="1400"/>
              <a:t> обслуживание</a:t>
            </a:r>
            <a:endParaRPr lang="en-US" sz="1400"/>
          </a:p>
          <a:p>
            <a:pPr algn="ctr"/>
            <a:r>
              <a:rPr lang="ru-RU" sz="1400"/>
              <a:t> автомобилей</a:t>
            </a:r>
          </a:p>
        </p:txBody>
      </p:sp>
      <p:sp>
        <p:nvSpPr>
          <p:cNvPr id="17425" name="Прямоугольник 16"/>
          <p:cNvSpPr>
            <a:spLocks noChangeArrowheads="1"/>
          </p:cNvSpPr>
          <p:nvPr/>
        </p:nvSpPr>
        <p:spPr bwMode="auto">
          <a:xfrm>
            <a:off x="571500" y="5715000"/>
            <a:ext cx="927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Телефон</a:t>
            </a:r>
          </a:p>
        </p:txBody>
      </p:sp>
      <p:sp>
        <p:nvSpPr>
          <p:cNvPr id="17426" name="Прямоугольник 17"/>
          <p:cNvSpPr>
            <a:spLocks noChangeArrowheads="1"/>
          </p:cNvSpPr>
          <p:nvPr/>
        </p:nvSpPr>
        <p:spPr bwMode="auto">
          <a:xfrm>
            <a:off x="4000500" y="5715000"/>
            <a:ext cx="134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Место отдыха</a:t>
            </a:r>
          </a:p>
        </p:txBody>
      </p:sp>
      <p:sp>
        <p:nvSpPr>
          <p:cNvPr id="17427" name="Прямоугольник 18"/>
          <p:cNvSpPr>
            <a:spLocks noChangeArrowheads="1"/>
          </p:cNvSpPr>
          <p:nvPr/>
        </p:nvSpPr>
        <p:spPr bwMode="auto">
          <a:xfrm>
            <a:off x="2357438" y="5715000"/>
            <a:ext cx="1044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Гостиница</a:t>
            </a:r>
          </a:p>
        </p:txBody>
      </p:sp>
      <p:pic>
        <p:nvPicPr>
          <p:cNvPr id="17428" name="Picture 38" descr="F:\ОФОРМИТЕЛЬСКАЯ\значки\ff962c65118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37" descr="C:\Users\User\Desktop\ЦОР 2010Г\1-1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7" name="Запи1264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ЦОР 2010Г\7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643188"/>
            <a:ext cx="750093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8" descr="F:\ОФОРМИТЕЛЬСКАЯ\значки\ff962c65118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7" descr="C:\Users\User\Desktop\ЦОР 2010Г\1-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4286250"/>
            <a:ext cx="64293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19459" name="Picture 6" descr="C:\Users\User\Desktop\ЦОР 2010Г\игрнотшл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"/>
            <a:ext cx="10001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785813"/>
            <a:ext cx="157162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User\Desktop\ЦОР 2010Г\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1071563"/>
            <a:ext cx="1547813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User\Desktop\ЦОР 2010Г\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655323">
            <a:off x="644525" y="3925888"/>
            <a:ext cx="9794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13" y="4214813"/>
            <a:ext cx="8794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C:\Users\User\Desktop\ЦОР 2010Г\ячвсампр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1714500"/>
            <a:ext cx="9906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 descr="C:\Users\User\Desktop\ЦОР 2010Г\яыцчвсампир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2786063"/>
            <a:ext cx="10001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37" descr="C:\Users\User\Desktop\ЦОР 2010Г\1-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15313" y="6072188"/>
            <a:ext cx="571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5" descr="F:\!CKAЧKA!\9b0a7a3fa41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85938" y="1571625"/>
            <a:ext cx="46434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0483" name="Picture 6" descr="F:\!CKAЧKA!\36ab572171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285875"/>
            <a:ext cx="5084763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C:\Users\User\Desktop\ЦОР 2010Г\ротшплад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-214313"/>
            <a:ext cx="7699375" cy="257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7" descr="C:\Users\User\Desktop\ЦОР 2010Г\1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13" y="6072188"/>
            <a:ext cx="571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13" name="Запи921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928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C:\Users\User\Desktop\ЦОР 2010Г\ме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7168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2" descr="C:\Users\User\Desktop\ЦОР 2010Г\1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3" y="2000250"/>
            <a:ext cx="407193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3" descr="C:\Users\User\Desktop\ЦОР 2010Г\2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3" y="3071813"/>
            <a:ext cx="398303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C:\Users\User\Desktop\ЦОР 2010Г\11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3" y="4714875"/>
            <a:ext cx="27146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C:\Users\User\Desktop\ЦОР 2010Г\222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" y="3500438"/>
            <a:ext cx="35004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2" descr="C:\Users\User\Desktop\ЦОР 2010Г\333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57313" y="2500313"/>
            <a:ext cx="34290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3" descr="C:\Users\User\Desktop\ЦОР 2010Г\55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57688" y="4000500"/>
            <a:ext cx="4286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C:\Users\User\Desktop\ЦОР 2010Г\666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4643438"/>
            <a:ext cx="3857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5" descr="C:\Users\User\Desktop\ЦОР 2010Г\777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28813" y="5786438"/>
            <a:ext cx="58578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F:\ОФОРМИТЕЛЬСКАЯ\значки\sawaw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71625" y="0"/>
            <a:ext cx="6072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500313" y="214313"/>
            <a:ext cx="4572000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Book Antiqua" pitchFamily="18" charset="0"/>
                <a:cs typeface="Arial"/>
              </a:rPr>
              <a:t>ДОРОЖНЫЙ ЗНАК -</a:t>
            </a:r>
          </a:p>
          <a:p>
            <a:pPr algn="just">
              <a:defRPr/>
            </a:pPr>
            <a:r>
              <a:rPr lang="ru-RU" sz="1400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Book Antiqua" pitchFamily="18" charset="0"/>
                <a:cs typeface="Arial"/>
              </a:rPr>
              <a:t>табличка со схематическим рисунком, 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Book Antiqua" pitchFamily="18" charset="0"/>
              </a:rPr>
              <a:t>устанавливаемый у дороги для сообщения определённой информации участникам дорожного     движения.</a:t>
            </a:r>
            <a:endParaRPr lang="ru-RU" sz="1400" kern="10" dirty="0">
              <a:solidFill>
                <a:schemeClr val="tx1"/>
              </a:solidFill>
              <a:latin typeface="Book Antiqua" pitchFamily="18" charset="0"/>
              <a:cs typeface="Arial"/>
            </a:endParaRPr>
          </a:p>
        </p:txBody>
      </p:sp>
      <p:pic>
        <p:nvPicPr>
          <p:cNvPr id="3087" name="Picture 38" descr="F:\ОФОРМИТЕЛЬСКАЯ\значки\ff962c65118d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1507" name="Picture 3" descr="C:\Users\User\Desktop\ЦОР 2010Г\материал\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2054225"/>
            <a:ext cx="12604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Группа 20"/>
          <p:cNvGrpSpPr>
            <a:grpSpLocks/>
          </p:cNvGrpSpPr>
          <p:nvPr/>
        </p:nvGrpSpPr>
        <p:grpSpPr bwMode="auto">
          <a:xfrm>
            <a:off x="3214688" y="1928813"/>
            <a:ext cx="1714500" cy="1531937"/>
            <a:chOff x="3143240" y="2357430"/>
            <a:chExt cx="1714512" cy="1531630"/>
          </a:xfrm>
        </p:grpSpPr>
        <p:sp>
          <p:nvSpPr>
            <p:cNvPr id="20" name="Равнобедренный треугольник 19"/>
            <p:cNvSpPr/>
            <p:nvPr/>
          </p:nvSpPr>
          <p:spPr>
            <a:xfrm>
              <a:off x="3286116" y="2500276"/>
              <a:ext cx="1500197" cy="128561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526" name="Picture 4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>
              <a:off x="3143240" y="2357430"/>
              <a:ext cx="1714512" cy="15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18"/>
          <p:cNvGrpSpPr>
            <a:grpSpLocks/>
          </p:cNvGrpSpPr>
          <p:nvPr/>
        </p:nvGrpSpPr>
        <p:grpSpPr bwMode="auto">
          <a:xfrm>
            <a:off x="5572125" y="2071688"/>
            <a:ext cx="1714500" cy="1714500"/>
            <a:chOff x="5643570" y="2357430"/>
            <a:chExt cx="1714492" cy="1714492"/>
          </a:xfrm>
        </p:grpSpPr>
        <p:sp>
          <p:nvSpPr>
            <p:cNvPr id="18" name="Овал 17"/>
            <p:cNvSpPr/>
            <p:nvPr/>
          </p:nvSpPr>
          <p:spPr>
            <a:xfrm>
              <a:off x="5786444" y="2571741"/>
              <a:ext cx="1428743" cy="13573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524" name="Picture 5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570" y="2357430"/>
              <a:ext cx="1714492" cy="171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0" name="Picture 6" descr="C:\Users\User\Desktop\ЦОР 2010Г\материал\00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442912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:\Users\User\Desktop\ЦОР 2010Г\материал\0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4572000"/>
            <a:ext cx="15478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:\Users\User\Desktop\ЦОР 2010Г\материал\0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714875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C:\Users\User\Desktop\ЦОР 2010Г\материал\006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75" y="1214438"/>
            <a:ext cx="7858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C:\Users\User\Desktop\ЦОР 2010Г\материал\007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3429000"/>
            <a:ext cx="109696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C:\Users\User\Desktop\ЦОР 2010Г\материал\00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63" y="2214563"/>
            <a:ext cx="9588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C:\Users\User\Desktop\ЦОР 2010Г\материал\00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8600" y="214313"/>
            <a:ext cx="12954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C:\Users\User\Desktop\ЦОР 2010Г\материал\010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4643438"/>
            <a:ext cx="99377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0" y="500063"/>
            <a:ext cx="7715250" cy="928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i="1" dirty="0">
                <a:solidFill>
                  <a:schemeClr val="tx1"/>
                </a:solidFill>
              </a:rPr>
              <a:t>Просмотри внимательно!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Расставь картинки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находящиеся в правой стороне в соответствующие знаки дорожного движения. </a:t>
            </a:r>
          </a:p>
        </p:txBody>
      </p:sp>
      <p:sp>
        <p:nvSpPr>
          <p:cNvPr id="20495" name="Прямоугольник 9"/>
          <p:cNvSpPr>
            <a:spLocks noChangeArrowheads="1"/>
          </p:cNvSpPr>
          <p:nvPr/>
        </p:nvSpPr>
        <p:spPr bwMode="auto">
          <a:xfrm>
            <a:off x="1928813" y="142875"/>
            <a:ext cx="4286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 Antiqua" pitchFamily="18" charset="0"/>
              </a:rPr>
              <a:t>«СОСТАВЬ ДОРОЖНЫЙ ЗНАК»</a:t>
            </a:r>
          </a:p>
        </p:txBody>
      </p:sp>
      <p:pic>
        <p:nvPicPr>
          <p:cNvPr id="21520" name="Picture 37" descr="C:\Users\User\Desktop\ЦОР 2010Г\1-1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15313" y="6072188"/>
            <a:ext cx="571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714375" y="0"/>
            <a:ext cx="6786563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Давайте проверим, а правильно ли вы расположили картинки</a:t>
            </a:r>
          </a:p>
        </p:txBody>
      </p:sp>
      <p:pic>
        <p:nvPicPr>
          <p:cNvPr id="21522" name="Picture 2" descr="C:\Users\User\Desktop\ЦОР 2010Г\-3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15313" y="55006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3743E-6 L -0.75209 0.652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67569E-6 L -0.76424 0.16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7372E-6 L -0.20695 0.383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811E-7 L -0.4743 0.231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9422E-6 L -0.47674 -0.3085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495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2531" name="Picture 37" descr="C:\Users\User\Desktop\ЦОР 2010Г\1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7929563" y="6143625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142875" y="2357438"/>
            <a:ext cx="2643188" cy="1928812"/>
            <a:chOff x="142844" y="2357430"/>
            <a:chExt cx="2643206" cy="1928826"/>
          </a:xfrm>
        </p:grpSpPr>
        <p:pic>
          <p:nvPicPr>
            <p:cNvPr id="22573" name="Picture 15" descr="C:\Users\User\Desktop\ЦОР 2010Г\материал\3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2357430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4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422" y="3071810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38"/>
          <p:cNvGrpSpPr>
            <a:grpSpLocks/>
          </p:cNvGrpSpPr>
          <p:nvPr/>
        </p:nvGrpSpPr>
        <p:grpSpPr bwMode="auto">
          <a:xfrm>
            <a:off x="142875" y="142875"/>
            <a:ext cx="2643188" cy="1928813"/>
            <a:chOff x="142844" y="142852"/>
            <a:chExt cx="2643206" cy="1928826"/>
          </a:xfrm>
        </p:grpSpPr>
        <p:pic>
          <p:nvPicPr>
            <p:cNvPr id="22571" name="Picture 13" descr="C:\Users\User\Desktop\ЦОР 2010Г\материал\3-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44" y="142852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2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714356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7"/>
          <p:cNvGrpSpPr>
            <a:grpSpLocks/>
          </p:cNvGrpSpPr>
          <p:nvPr/>
        </p:nvGrpSpPr>
        <p:grpSpPr bwMode="auto">
          <a:xfrm>
            <a:off x="3286125" y="142875"/>
            <a:ext cx="2643188" cy="1928813"/>
            <a:chOff x="3000364" y="142852"/>
            <a:chExt cx="2643206" cy="1928826"/>
          </a:xfrm>
        </p:grpSpPr>
        <p:pic>
          <p:nvPicPr>
            <p:cNvPr id="22569" name="Picture 14" descr="C:\Users\User\Desktop\ЦОР 2010Г\материал\3-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0364" y="142852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70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48" y="785794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3286125" y="2357438"/>
            <a:ext cx="2643188" cy="1928812"/>
            <a:chOff x="214283" y="4572008"/>
            <a:chExt cx="2643205" cy="1928826"/>
          </a:xfrm>
        </p:grpSpPr>
        <p:pic>
          <p:nvPicPr>
            <p:cNvPr id="22567" name="Picture 20" descr="C:\Users\User\Desktop\ЦОР 2010Г\материал\3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283" y="4572008"/>
              <a:ext cx="2643205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8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85918" y="4929198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34"/>
          <p:cNvGrpSpPr>
            <a:grpSpLocks/>
          </p:cNvGrpSpPr>
          <p:nvPr/>
        </p:nvGrpSpPr>
        <p:grpSpPr bwMode="auto">
          <a:xfrm>
            <a:off x="142875" y="4500563"/>
            <a:ext cx="2611438" cy="1928812"/>
            <a:chOff x="3000364" y="2357430"/>
            <a:chExt cx="2611438" cy="1928826"/>
          </a:xfrm>
        </p:grpSpPr>
        <p:pic>
          <p:nvPicPr>
            <p:cNvPr id="22565" name="Picture 17" descr="C:\Users\User\Desktop\ЦОР 2010Г\материал\3-7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00364" y="2357430"/>
              <a:ext cx="261143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6380" y="3000372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36"/>
          <p:cNvGrpSpPr>
            <a:grpSpLocks/>
          </p:cNvGrpSpPr>
          <p:nvPr/>
        </p:nvGrpSpPr>
        <p:grpSpPr bwMode="auto">
          <a:xfrm>
            <a:off x="6357938" y="142875"/>
            <a:ext cx="2571750" cy="1928813"/>
            <a:chOff x="5786446" y="142852"/>
            <a:chExt cx="2571768" cy="1928826"/>
          </a:xfrm>
        </p:grpSpPr>
        <p:pic>
          <p:nvPicPr>
            <p:cNvPr id="22563" name="Picture 18" descr="C:\Users\User\Desktop\ЦОР 2010Г\материал\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86446" y="142852"/>
              <a:ext cx="257176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0826" y="500042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3214688" y="4500563"/>
            <a:ext cx="2643187" cy="1928812"/>
            <a:chOff x="3000364" y="4572008"/>
            <a:chExt cx="2643206" cy="1928826"/>
          </a:xfrm>
        </p:grpSpPr>
        <p:pic>
          <p:nvPicPr>
            <p:cNvPr id="22561" name="Picture 16" descr="C:\Users\User\Desktop\ЦОР 2010Г\материал\3-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00364" y="4572008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2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4810" y="5000636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8" name="Picture 5" descr="C:\Users\User\Desktop\ЦОР 2010Г\материал\ukazateli_032_big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625" y="2357438"/>
            <a:ext cx="769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" descr="C:\Users\User\Desktop\ЦОР 2010Г\материал\Graphic002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15313" y="2357438"/>
            <a:ext cx="714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25"/>
          <p:cNvGrpSpPr>
            <a:grpSpLocks/>
          </p:cNvGrpSpPr>
          <p:nvPr/>
        </p:nvGrpSpPr>
        <p:grpSpPr bwMode="auto">
          <a:xfrm>
            <a:off x="8143875" y="5143500"/>
            <a:ext cx="773113" cy="727075"/>
            <a:chOff x="5857884" y="3857628"/>
            <a:chExt cx="1500198" cy="1500198"/>
          </a:xfrm>
        </p:grpSpPr>
        <p:pic>
          <p:nvPicPr>
            <p:cNvPr id="22559" name="Picture 8" descr="C:\Users\User\Desktop\ЦОР 2010Г\материал\005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857884" y="3857628"/>
              <a:ext cx="150019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0" name="Picture 11" descr="C:\Users\User\Desktop\ЦОР 2010Г\материал\008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143636" y="4000504"/>
              <a:ext cx="958915" cy="1205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1" name="Picture 5" descr="C:\Users\User\Desktop\ЦОР 2010Г\материал\Graphic017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15313" y="3643313"/>
            <a:ext cx="714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24"/>
          <p:cNvGrpSpPr>
            <a:grpSpLocks/>
          </p:cNvGrpSpPr>
          <p:nvPr/>
        </p:nvGrpSpPr>
        <p:grpSpPr bwMode="auto">
          <a:xfrm>
            <a:off x="6215063" y="4000500"/>
            <a:ext cx="785812" cy="785813"/>
            <a:chOff x="3643306" y="4214818"/>
            <a:chExt cx="1571636" cy="1571636"/>
          </a:xfrm>
        </p:grpSpPr>
        <p:sp>
          <p:nvSpPr>
            <p:cNvPr id="47" name="Овал 46"/>
            <p:cNvSpPr/>
            <p:nvPr/>
          </p:nvSpPr>
          <p:spPr>
            <a:xfrm>
              <a:off x="3716331" y="4284668"/>
              <a:ext cx="1428761" cy="142875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2558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21"/>
          <p:cNvGrpSpPr>
            <a:grpSpLocks/>
          </p:cNvGrpSpPr>
          <p:nvPr/>
        </p:nvGrpSpPr>
        <p:grpSpPr bwMode="auto">
          <a:xfrm>
            <a:off x="7072313" y="2643188"/>
            <a:ext cx="928687" cy="819150"/>
            <a:chOff x="3214678" y="4071942"/>
            <a:chExt cx="2857500" cy="2533650"/>
          </a:xfrm>
        </p:grpSpPr>
        <p:sp>
          <p:nvSpPr>
            <p:cNvPr id="50" name="Равнобедренный треугольник 49"/>
            <p:cNvSpPr/>
            <p:nvPr/>
          </p:nvSpPr>
          <p:spPr>
            <a:xfrm>
              <a:off x="3429601" y="4145593"/>
              <a:ext cx="2427654" cy="228323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2556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15"/>
          <p:cNvGrpSpPr>
            <a:grpSpLocks/>
          </p:cNvGrpSpPr>
          <p:nvPr/>
        </p:nvGrpSpPr>
        <p:grpSpPr bwMode="auto">
          <a:xfrm>
            <a:off x="6072188" y="5000625"/>
            <a:ext cx="1000125" cy="857250"/>
            <a:chOff x="4572000" y="3571876"/>
            <a:chExt cx="2857500" cy="2533650"/>
          </a:xfrm>
        </p:grpSpPr>
        <p:sp>
          <p:nvSpPr>
            <p:cNvPr id="53" name="Равнобедренный треугольник 52"/>
            <p:cNvSpPr/>
            <p:nvPr/>
          </p:nvSpPr>
          <p:spPr>
            <a:xfrm>
              <a:off x="4785177" y="3642257"/>
              <a:ext cx="2431143" cy="228497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2554" name="Picture 11" descr="C:\Users\User\Desktop\ЦОР 2010Г\материал\preduprejdaychie_030_big.gi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5" name="Picture 5" descr="C:\Users\User\Desktop\ЦОР 2010Г\материал\informacionie_007_big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15188" y="40005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23"/>
          <p:cNvGrpSpPr>
            <a:grpSpLocks/>
          </p:cNvGrpSpPr>
          <p:nvPr/>
        </p:nvGrpSpPr>
        <p:grpSpPr bwMode="auto">
          <a:xfrm>
            <a:off x="7143750" y="5000625"/>
            <a:ext cx="857250" cy="785813"/>
            <a:chOff x="428596" y="3857628"/>
            <a:chExt cx="1571636" cy="1571636"/>
          </a:xfrm>
        </p:grpSpPr>
        <p:pic>
          <p:nvPicPr>
            <p:cNvPr id="22551" name="Picture 6" descr="C:\Users\User\Desktop\ЦОР 2010Г\материал\003.png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385762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2" name="Picture 12" descr="C:\Users\User\Desktop\ЦОР 2010Г\материал\009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71472" y="4143380"/>
              <a:ext cx="1295429" cy="107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Прямоугольник 43"/>
          <p:cNvSpPr/>
          <p:nvPr/>
        </p:nvSpPr>
        <p:spPr>
          <a:xfrm>
            <a:off x="1285875" y="0"/>
            <a:ext cx="6072188" cy="37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Посмотри внимательно на картинки и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поставь  подходящий знак дорожного движения.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 внимателен!</a:t>
            </a:r>
            <a:r>
              <a:rPr lang="ru-RU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143625" y="2357438"/>
            <a:ext cx="2714625" cy="3714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Расставили?  А давайте-ка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посмотрим, а правильно ли вы расставили дорожные знаки!!!   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50" name="Picture 2" descr="C:\Users\User\Desktop\ЦОР 2010Г\-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572500" y="61436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97" presetID="64" presetClass="path" presetSubtype="0" accel="50000" decel="5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 3.54384E-6 L -0.6658 -0.507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0093E-6 L -0.52725 -0.7015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0.00208 L 0.03021 -0.3310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10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76984E-6 L -0.64774 -0.213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10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08189E-8 L -0.41076 -0.0187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2586E-6 L -0.87066 0.2879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064 L -0.23369 0.0851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allAtOnce"/>
      <p:bldP spid="45" grpId="0"/>
      <p:bldP spid="4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7643813" cy="13144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Что за знак спрятался в стихах…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30718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2060"/>
                </a:solidFill>
              </a:rPr>
              <a:t>Ты, шофер, не торопись,</a:t>
            </a:r>
            <a:br>
              <a:rPr lang="ru-RU" sz="1400" b="1">
                <a:solidFill>
                  <a:srgbClr val="002060"/>
                </a:solidFill>
              </a:rPr>
            </a:br>
            <a:r>
              <a:rPr lang="ru-RU" sz="1400" b="1">
                <a:solidFill>
                  <a:srgbClr val="002060"/>
                </a:solidFill>
              </a:rPr>
              <a:t>Видишь знак, остановись!</a:t>
            </a:r>
            <a:br>
              <a:rPr lang="ru-RU" sz="1400" b="1">
                <a:solidFill>
                  <a:srgbClr val="002060"/>
                </a:solidFill>
              </a:rPr>
            </a:br>
            <a:r>
              <a:rPr lang="ru-RU" sz="1400" b="1">
                <a:solidFill>
                  <a:srgbClr val="002060"/>
                </a:solidFill>
              </a:rPr>
              <a:t>Прежде чем продолжить путь,</a:t>
            </a:r>
            <a:br>
              <a:rPr lang="ru-RU" sz="1400" b="1">
                <a:solidFill>
                  <a:srgbClr val="002060"/>
                </a:solidFill>
              </a:rPr>
            </a:br>
            <a:r>
              <a:rPr lang="ru-RU" sz="1400" b="1">
                <a:solidFill>
                  <a:srgbClr val="002060"/>
                </a:solidFill>
              </a:rPr>
              <a:t>Осмотреться не забудь</a:t>
            </a:r>
            <a:r>
              <a:rPr lang="ru-RU" b="1">
                <a:solidFill>
                  <a:srgbClr val="002060"/>
                </a:solidFill>
              </a:rPr>
              <a:t>.</a:t>
            </a: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endParaRPr lang="ru-RU">
              <a:solidFill>
                <a:srgbClr val="002060"/>
              </a:solidFill>
            </a:endParaRP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4357688" y="1428750"/>
            <a:ext cx="250031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</a:rPr>
              <a:t>Чтоб тебе помочь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Путь пройти опасный,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Говорим и день и ночь,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Зеленый, желтый, красный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Затихают все моторы!</a:t>
            </a:r>
          </a:p>
        </p:txBody>
      </p:sp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214313" y="3071813"/>
            <a:ext cx="27146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Затихают все моторы!</a:t>
            </a:r>
            <a:br>
              <a:rPr lang="ru-RU" sz="140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И внимательны шоферы,</a:t>
            </a:r>
            <a:br>
              <a:rPr lang="ru-RU" sz="140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если знаки говорят:</a:t>
            </a:r>
            <a:br>
              <a:rPr lang="ru-RU" sz="140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«Близко школа! Детский сад!»</a:t>
            </a:r>
          </a:p>
        </p:txBody>
      </p:sp>
      <p:sp>
        <p:nvSpPr>
          <p:cNvPr id="23558" name="Прямоугольник 5"/>
          <p:cNvSpPr>
            <a:spLocks noChangeArrowheads="1"/>
          </p:cNvSpPr>
          <p:nvPr/>
        </p:nvSpPr>
        <p:spPr bwMode="auto">
          <a:xfrm>
            <a:off x="214313" y="4714875"/>
            <a:ext cx="2786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</a:rPr>
              <a:t>Знак водителей стращает,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Въезд машинам запрещает!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Не пытайтесь сгоряча</a:t>
            </a:r>
            <a:br>
              <a:rPr lang="ru-RU" sz="1400">
                <a:solidFill>
                  <a:srgbClr val="002060"/>
                </a:solidFill>
              </a:rPr>
            </a:br>
            <a:r>
              <a:rPr lang="ru-RU" sz="1400">
                <a:solidFill>
                  <a:srgbClr val="002060"/>
                </a:solidFill>
              </a:rPr>
              <a:t>Ехать мимо кирпича!</a:t>
            </a:r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4429125" y="3009900"/>
            <a:ext cx="2714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Ай-ай-ай! Какая жалость!</a:t>
            </a:r>
            <a:b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Что-то вдруг у нас сломалось.</a:t>
            </a:r>
            <a:b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Знак нам этот говорит:</a:t>
            </a:r>
            <a:b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«Здесь машинный Айболит</a:t>
            </a:r>
            <a:r>
              <a:rPr lang="ru-RU" sz="1400">
                <a:cs typeface="Times New Roman" pitchFamily="18" charset="0"/>
              </a:rPr>
              <a:t>!» </a:t>
            </a:r>
            <a:endParaRPr lang="ru-RU" sz="1400"/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6429375" y="1000125"/>
            <a:ext cx="1143000" cy="1000125"/>
            <a:chOff x="3143250" y="2162175"/>
            <a:chExt cx="2857500" cy="2533650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>
              <a:off x="3357562" y="2286848"/>
              <a:ext cx="2428875" cy="221593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580" name="Picture 10" descr="C:\Users\User\Desktop\ЦОР 2010Г\материал\preduprejdaychie_014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50" y="2162175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2214563" y="5286375"/>
            <a:ext cx="928687" cy="928688"/>
            <a:chOff x="357158" y="1991266"/>
            <a:chExt cx="2357454" cy="2375944"/>
          </a:xfrm>
        </p:grpSpPr>
        <p:sp>
          <p:nvSpPr>
            <p:cNvPr id="13" name="Овал 12"/>
            <p:cNvSpPr/>
            <p:nvPr/>
          </p:nvSpPr>
          <p:spPr>
            <a:xfrm>
              <a:off x="570738" y="2145601"/>
              <a:ext cx="2002831" cy="19982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578" name="Picture 2" descr="F:\КАРТИНКИ\дорожные знаки\1243666104_kirpich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991266"/>
              <a:ext cx="2357454" cy="237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62" name="Picture 10" descr="C:\Users\User\Desktop\ЦОР 2010Г\материал\Graphic00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2928938"/>
            <a:ext cx="7143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2928938" y="3071813"/>
            <a:ext cx="1143000" cy="1000125"/>
            <a:chOff x="3214678" y="4071942"/>
            <a:chExt cx="2857500" cy="2533650"/>
          </a:xfrm>
        </p:grpSpPr>
        <p:sp>
          <p:nvSpPr>
            <p:cNvPr id="17" name="Равнобедренный треугольник 16"/>
            <p:cNvSpPr/>
            <p:nvPr/>
          </p:nvSpPr>
          <p:spPr>
            <a:xfrm>
              <a:off x="3428991" y="4144332"/>
              <a:ext cx="2428875" cy="228430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576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3000375" y="1571625"/>
            <a:ext cx="857250" cy="863600"/>
            <a:chOff x="5319713" y="1863725"/>
            <a:chExt cx="2857500" cy="2857500"/>
          </a:xfrm>
        </p:grpSpPr>
        <p:sp>
          <p:nvSpPr>
            <p:cNvPr id="20" name="Восьмиугольник 19"/>
            <p:cNvSpPr/>
            <p:nvPr/>
          </p:nvSpPr>
          <p:spPr>
            <a:xfrm>
              <a:off x="5430840" y="2000297"/>
              <a:ext cx="2640540" cy="2573851"/>
            </a:xfrm>
            <a:prstGeom prst="oct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574" name="Picture 4" descr="C:\Users\User\Desktop\ЦОР 2010Г\материал\prioriteta_007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9713" y="1863725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5" name="Прямоугольник 21"/>
          <p:cNvSpPr>
            <a:spLocks noChangeArrowheads="1"/>
          </p:cNvSpPr>
          <p:nvPr/>
        </p:nvSpPr>
        <p:spPr bwMode="auto">
          <a:xfrm>
            <a:off x="4286250" y="4714875"/>
            <a:ext cx="250031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Если видишь этот знак,</a:t>
            </a:r>
            <a:br>
              <a:rPr lang="ru-RU" sz="140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Знай, что он не просто так.</a:t>
            </a:r>
            <a:br>
              <a:rPr lang="ru-RU" sz="140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Чтобы не было проблем,</a:t>
            </a:r>
            <a:br>
              <a:rPr lang="ru-RU" sz="140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1400">
                <a:solidFill>
                  <a:srgbClr val="002060"/>
                </a:solidFill>
                <a:latin typeface="Comic Sans MS" pitchFamily="66" charset="0"/>
              </a:rPr>
              <a:t>Уступи дорогу всем!</a:t>
            </a:r>
            <a:r>
              <a:rPr lang="ru-RU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>
                <a:solidFill>
                  <a:srgbClr val="002060"/>
                </a:solidFill>
                <a:latin typeface="Comic Sans MS" pitchFamily="66" charset="0"/>
              </a:rPr>
            </a:br>
            <a:endParaRPr lang="ru-RU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7" name="Группа 9"/>
          <p:cNvGrpSpPr>
            <a:grpSpLocks/>
          </p:cNvGrpSpPr>
          <p:nvPr/>
        </p:nvGrpSpPr>
        <p:grpSpPr bwMode="auto">
          <a:xfrm>
            <a:off x="6715125" y="5286375"/>
            <a:ext cx="1071563" cy="928688"/>
            <a:chOff x="1643063" y="3332163"/>
            <a:chExt cx="2857500" cy="2552700"/>
          </a:xfrm>
        </p:grpSpPr>
        <p:sp>
          <p:nvSpPr>
            <p:cNvPr id="24" name="Равнобедренный треугольник 23"/>
            <p:cNvSpPr/>
            <p:nvPr/>
          </p:nvSpPr>
          <p:spPr>
            <a:xfrm rot="10800000">
              <a:off x="1786996" y="3497979"/>
              <a:ext cx="2569633" cy="22865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3572" name="Picture 5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63" y="3332163"/>
              <a:ext cx="285750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68" name="Picture 37" descr="C:\Users\User\Desktop\ЦОР 2010Г\1-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6072188"/>
            <a:ext cx="5715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Запи1373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6750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" descr="C:\Users\User\Desktop\ЦОР 2010Г\-3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15313" y="55006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7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3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2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3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4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5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60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" grpId="0"/>
      <p:bldP spid="23555" grpId="0"/>
      <p:bldP spid="23556" grpId="0"/>
      <p:bldP spid="23557" grpId="0"/>
      <p:bldP spid="23558" grpId="0"/>
      <p:bldP spid="23559" grpId="0"/>
      <p:bldP spid="235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sp>
        <p:nvSpPr>
          <p:cNvPr id="24579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43813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2060"/>
                </a:solidFill>
                <a:latin typeface="Book Antiqua" pitchFamily="18" charset="0"/>
              </a:rPr>
              <a:t>Использованные ресурсы: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285875"/>
            <a:ext cx="7215188" cy="5286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hlinkClick r:id="rId2"/>
              </a:rPr>
              <a:t>http://www.roadsigns.ru/sings</a:t>
            </a:r>
            <a:r>
              <a:rPr lang="en-US" dirty="0">
                <a:solidFill>
                  <a:srgbClr val="002060"/>
                </a:solidFill>
              </a:rPr>
              <a:t>  - </a:t>
            </a:r>
            <a:r>
              <a:rPr lang="ru-RU" dirty="0">
                <a:solidFill>
                  <a:schemeClr val="tx1"/>
                </a:solidFill>
              </a:rPr>
              <a:t>дорожные знаки и правила дорожного движения.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hlinkClick r:id="rId3"/>
              </a:rPr>
              <a:t>http://ru.wikipedia.org/wiki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>
                <a:solidFill>
                  <a:schemeClr val="tx1"/>
                </a:solidFill>
              </a:rPr>
              <a:t>Википедия свободная энциклопедия: дорожные знаки;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hlinkClick r:id="rId4"/>
              </a:rPr>
              <a:t>http://zanimatika.narod.ru/OBJ.htm</a:t>
            </a:r>
            <a:r>
              <a:rPr lang="ru-RU" dirty="0">
                <a:solidFill>
                  <a:srgbClr val="002060"/>
                </a:solidFill>
              </a:rPr>
              <a:t> -  </a:t>
            </a:r>
            <a:r>
              <a:rPr lang="ru-RU" dirty="0">
                <a:solidFill>
                  <a:schemeClr val="tx1"/>
                </a:solidFill>
              </a:rPr>
              <a:t>Методическая копилка «Школа безопасности» _ стихи про дорожные знаки;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hlinkClick r:id="rId5"/>
              </a:rPr>
              <a:t>http://www.lenagold.ru/fon/clipart/alf.html</a:t>
            </a:r>
            <a:r>
              <a:rPr lang="en-US" dirty="0">
                <a:solidFill>
                  <a:schemeClr val="tx1"/>
                </a:solidFill>
              </a:rPr>
              <a:t>  -  </a:t>
            </a:r>
            <a:r>
              <a:rPr lang="ru-RU" dirty="0">
                <a:solidFill>
                  <a:schemeClr val="tx1"/>
                </a:solidFill>
              </a:rPr>
              <a:t>коллекция фонов и клипартов;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Г.Н. </a:t>
            </a:r>
            <a:r>
              <a:rPr lang="ru-RU" dirty="0" err="1">
                <a:solidFill>
                  <a:schemeClr val="tx1"/>
                </a:solidFill>
              </a:rPr>
              <a:t>Элькин</a:t>
            </a:r>
            <a:r>
              <a:rPr lang="ru-RU" dirty="0">
                <a:solidFill>
                  <a:schemeClr val="tx1"/>
                </a:solidFill>
              </a:rPr>
              <a:t>. Правило дорожного движения на дороге. – Санкт-Петербург., 2008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Adobe Photoshop CS2</a:t>
            </a:r>
            <a:r>
              <a:rPr lang="ru-RU" dirty="0">
                <a:solidFill>
                  <a:schemeClr val="tx1"/>
                </a:solidFill>
              </a:rPr>
              <a:t>  - редактор цифровых изображений и фотографий фотошоп;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 Детская настольная игра «Дорога» - автор О.Емельянова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7" name="Запи936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3" descr="C:\Users\User\Desktop\ЦОР 2010Г\Без имени-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286000"/>
            <a:ext cx="7286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Users\User\Desktop\ЦОР 2010Г\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7" descr="C:\Users\User\Desktop\ЦОР 2010Г\1-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5643563"/>
            <a:ext cx="7643813" cy="1214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Char char="-"/>
              <a:defRPr/>
            </a:pPr>
            <a:r>
              <a:rPr lang="ru-RU" sz="1600" i="1" dirty="0">
                <a:solidFill>
                  <a:schemeClr val="tx1"/>
                </a:solidFill>
                <a:latin typeface="Book Antiqua" pitchFamily="18" charset="0"/>
              </a:rPr>
              <a:t>Имеют  треугольную форму, белый фон и красную окантовку. </a:t>
            </a:r>
          </a:p>
          <a:p>
            <a:pPr algn="ctr">
              <a:buFontTx/>
              <a:buChar char="-"/>
              <a:defRPr/>
            </a:pP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информируют о приближении к опасному участку дороги, движение по которому требует принятия мер, соответствующих обстановке.</a:t>
            </a:r>
          </a:p>
        </p:txBody>
      </p:sp>
      <p:pic>
        <p:nvPicPr>
          <p:cNvPr id="4104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39" name="Запи952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642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214313" y="857250"/>
            <a:ext cx="1571625" cy="1428750"/>
            <a:chOff x="3143250" y="2162175"/>
            <a:chExt cx="2857500" cy="2533650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3287568" y="2212848"/>
              <a:ext cx="2571749" cy="23591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159" name="Picture 7" descr="F:\КАРТИНКИ\дорожные знаки\preduprejdaychie_001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50" y="2162175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2214563" y="857250"/>
            <a:ext cx="1643062" cy="1428750"/>
            <a:chOff x="3143250" y="2162175"/>
            <a:chExt cx="2857500" cy="2533650"/>
          </a:xfrm>
        </p:grpSpPr>
        <p:sp>
          <p:nvSpPr>
            <p:cNvPr id="11" name="Равнобедренный треугольник 10"/>
            <p:cNvSpPr/>
            <p:nvPr/>
          </p:nvSpPr>
          <p:spPr>
            <a:xfrm>
              <a:off x="3355836" y="2286042"/>
              <a:ext cx="2432328" cy="221553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57" name="Picture 10" descr="C:\Users\User\Desktop\ЦОР 2010Г\материал\preduprejdaychie_014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50" y="2162175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4214813" y="857250"/>
            <a:ext cx="1643062" cy="1428750"/>
            <a:chOff x="4572000" y="3571876"/>
            <a:chExt cx="2857500" cy="2533650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>
              <a:off x="4787348" y="3642256"/>
              <a:ext cx="2426804" cy="228591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55" name="Picture 11" descr="C:\Users\User\Desktop\ЦОР 2010Г\материал\preduprejdaychie_030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6000750" y="857250"/>
            <a:ext cx="1643063" cy="1428750"/>
            <a:chOff x="3214678" y="4071942"/>
            <a:chExt cx="2857500" cy="2533650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>
              <a:off x="3427266" y="4145136"/>
              <a:ext cx="2432324" cy="2283101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53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2214563" y="3714750"/>
            <a:ext cx="1643062" cy="1428750"/>
            <a:chOff x="2428860" y="3929066"/>
            <a:chExt cx="2857500" cy="2533650"/>
          </a:xfrm>
        </p:grpSpPr>
        <p:sp>
          <p:nvSpPr>
            <p:cNvPr id="25" name="Равнобедренный треугольник 24"/>
            <p:cNvSpPr/>
            <p:nvPr/>
          </p:nvSpPr>
          <p:spPr>
            <a:xfrm>
              <a:off x="2641446" y="3999446"/>
              <a:ext cx="2432328" cy="228591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51" name="Picture 18" descr="C:\Users\User\Desktop\ЦОР 2010Г\материал\preduprejdaychie_019_big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3929066"/>
              <a:ext cx="2857500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Прямоугольник 26"/>
          <p:cNvSpPr/>
          <p:nvPr/>
        </p:nvSpPr>
        <p:spPr>
          <a:xfrm>
            <a:off x="0" y="3714750"/>
            <a:ext cx="2500313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30" name="Прямоугольник 27"/>
          <p:cNvSpPr>
            <a:spLocks noChangeArrowheads="1"/>
          </p:cNvSpPr>
          <p:nvPr/>
        </p:nvSpPr>
        <p:spPr bwMode="auto">
          <a:xfrm>
            <a:off x="214313" y="2500313"/>
            <a:ext cx="1857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Железнодорожный переезд со шлагбаумом</a:t>
            </a:r>
          </a:p>
        </p:txBody>
      </p:sp>
      <p:sp>
        <p:nvSpPr>
          <p:cNvPr id="5131" name="Прямоугольник 28"/>
          <p:cNvSpPr>
            <a:spLocks noChangeArrowheads="1"/>
          </p:cNvSpPr>
          <p:nvPr/>
        </p:nvSpPr>
        <p:spPr bwMode="auto">
          <a:xfrm>
            <a:off x="2357438" y="2500313"/>
            <a:ext cx="1468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Светофорное </a:t>
            </a:r>
            <a:endParaRPr lang="en-US" sz="1400"/>
          </a:p>
          <a:p>
            <a:pPr algn="ctr"/>
            <a:r>
              <a:rPr lang="ru-RU" sz="1400"/>
              <a:t>регулирование</a:t>
            </a:r>
          </a:p>
        </p:txBody>
      </p:sp>
      <p:sp>
        <p:nvSpPr>
          <p:cNvPr id="5132" name="Прямоугольник 29"/>
          <p:cNvSpPr>
            <a:spLocks noChangeArrowheads="1"/>
          </p:cNvSpPr>
          <p:nvPr/>
        </p:nvSpPr>
        <p:spPr bwMode="auto">
          <a:xfrm>
            <a:off x="4429125" y="2500313"/>
            <a:ext cx="1271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Пешеходный</a:t>
            </a:r>
            <a:endParaRPr lang="en-US" sz="1400"/>
          </a:p>
          <a:p>
            <a:pPr algn="ctr"/>
            <a:r>
              <a:rPr lang="ru-RU" sz="1400"/>
              <a:t> переход</a:t>
            </a:r>
          </a:p>
        </p:txBody>
      </p:sp>
      <p:sp>
        <p:nvSpPr>
          <p:cNvPr id="5133" name="Прямоугольник 30"/>
          <p:cNvSpPr>
            <a:spLocks noChangeArrowheads="1"/>
          </p:cNvSpPr>
          <p:nvPr/>
        </p:nvSpPr>
        <p:spPr bwMode="auto">
          <a:xfrm>
            <a:off x="6500813" y="2500313"/>
            <a:ext cx="582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Дети</a:t>
            </a:r>
          </a:p>
        </p:txBody>
      </p:sp>
      <p:sp>
        <p:nvSpPr>
          <p:cNvPr id="5134" name="Прямоугольник 31"/>
          <p:cNvSpPr>
            <a:spLocks noChangeArrowheads="1"/>
          </p:cNvSpPr>
          <p:nvPr/>
        </p:nvSpPr>
        <p:spPr bwMode="auto">
          <a:xfrm>
            <a:off x="2500313" y="5429250"/>
            <a:ext cx="103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Опасные</a:t>
            </a:r>
          </a:p>
          <a:p>
            <a:pPr algn="ctr"/>
            <a:r>
              <a:rPr lang="ru-RU" sz="1400"/>
              <a:t> повороты</a:t>
            </a:r>
          </a:p>
        </p:txBody>
      </p:sp>
      <p:grpSp>
        <p:nvGrpSpPr>
          <p:cNvPr id="7" name="Группа 34"/>
          <p:cNvGrpSpPr>
            <a:grpSpLocks/>
          </p:cNvGrpSpPr>
          <p:nvPr/>
        </p:nvGrpSpPr>
        <p:grpSpPr bwMode="auto">
          <a:xfrm>
            <a:off x="4214813" y="3714750"/>
            <a:ext cx="1643062" cy="1428750"/>
            <a:chOff x="5743575" y="4667008"/>
            <a:chExt cx="2043135" cy="1811580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5929135" y="4858231"/>
              <a:ext cx="1713470" cy="14995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49" name="Picture 19" descr="C:\Users\User\Desktop\ЦОР 2010Г\материал\preduprejdaychie_033_big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43575" y="4667008"/>
              <a:ext cx="2043135" cy="181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6" name="Прямоугольник 35"/>
          <p:cNvSpPr>
            <a:spLocks noChangeArrowheads="1"/>
          </p:cNvSpPr>
          <p:nvPr/>
        </p:nvSpPr>
        <p:spPr bwMode="auto">
          <a:xfrm>
            <a:off x="4286250" y="5429250"/>
            <a:ext cx="1712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Дорожные работы</a:t>
            </a:r>
          </a:p>
        </p:txBody>
      </p:sp>
      <p:grpSp>
        <p:nvGrpSpPr>
          <p:cNvPr id="8" name="Группа 38"/>
          <p:cNvGrpSpPr>
            <a:grpSpLocks/>
          </p:cNvGrpSpPr>
          <p:nvPr/>
        </p:nvGrpSpPr>
        <p:grpSpPr bwMode="auto">
          <a:xfrm>
            <a:off x="6000750" y="3714750"/>
            <a:ext cx="1643063" cy="1428750"/>
            <a:chOff x="7072329" y="4845986"/>
            <a:chExt cx="1604945" cy="1423051"/>
          </a:xfrm>
        </p:grpSpPr>
        <p:sp>
          <p:nvSpPr>
            <p:cNvPr id="38" name="Равнобедренный треугольник 37"/>
            <p:cNvSpPr/>
            <p:nvPr/>
          </p:nvSpPr>
          <p:spPr>
            <a:xfrm>
              <a:off x="7214991" y="5000940"/>
              <a:ext cx="1358388" cy="11431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47" name="Picture 20" descr="C:\Users\User\Desktop\ЦОР 2010Г\материал\preduprejdaychie_023_big.gif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29" y="4845986"/>
              <a:ext cx="1604945" cy="142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8" name="Прямоугольник 39"/>
          <p:cNvSpPr>
            <a:spLocks noChangeArrowheads="1"/>
          </p:cNvSpPr>
          <p:nvPr/>
        </p:nvSpPr>
        <p:spPr bwMode="auto">
          <a:xfrm>
            <a:off x="6072188" y="5429250"/>
            <a:ext cx="1662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Скользкая дорога</a:t>
            </a:r>
          </a:p>
        </p:txBody>
      </p: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214313" y="3714750"/>
            <a:ext cx="1643062" cy="1428750"/>
            <a:chOff x="357158" y="4509500"/>
            <a:chExt cx="1785950" cy="1562706"/>
          </a:xfrm>
        </p:grpSpPr>
        <p:sp>
          <p:nvSpPr>
            <p:cNvPr id="42" name="Равнобедренный треугольник 41"/>
            <p:cNvSpPr/>
            <p:nvPr/>
          </p:nvSpPr>
          <p:spPr>
            <a:xfrm>
              <a:off x="500379" y="4643199"/>
              <a:ext cx="1499509" cy="128662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145" name="Picture 21" descr="C:\Users\User\Desktop\ЦОР 2010Г\материал\preduprejdaychie_013_big.gif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4509500"/>
              <a:ext cx="1785950" cy="1562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40" name="Прямоугольник 43"/>
          <p:cNvSpPr>
            <a:spLocks noChangeArrowheads="1"/>
          </p:cNvSpPr>
          <p:nvPr/>
        </p:nvSpPr>
        <p:spPr bwMode="auto">
          <a:xfrm>
            <a:off x="428625" y="5357813"/>
            <a:ext cx="12874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Пересечение</a:t>
            </a:r>
            <a:endParaRPr lang="en-US" sz="1400"/>
          </a:p>
          <a:p>
            <a:pPr algn="ctr"/>
            <a:r>
              <a:rPr lang="ru-RU" sz="1400"/>
              <a:t> с круговым</a:t>
            </a:r>
          </a:p>
          <a:p>
            <a:pPr algn="ctr"/>
            <a:r>
              <a:rPr lang="ru-RU" sz="1400"/>
              <a:t> движением</a:t>
            </a:r>
          </a:p>
        </p:txBody>
      </p:sp>
      <p:pic>
        <p:nvPicPr>
          <p:cNvPr id="5141" name="Picture 37" descr="C:\Users\User\Desktop\ЦОР 2010Г\1-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38" descr="F:\ОФОРМИТЕЛЬСКАЯ\значки\ff962c65118d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7" name="Запи999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7" descr="C:\Users\User\Desktop\ЦОР 2010Г\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2357438"/>
            <a:ext cx="628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929313"/>
            <a:ext cx="7643813" cy="928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Book Antiqua" pitchFamily="18" charset="0"/>
              </a:rPr>
              <a:t>Имеют   разную форму  и  разный фон</a:t>
            </a:r>
            <a:endParaRPr lang="en-US" sz="1600" i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Book Antiqua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-устанавливают очередность проезда перекрестков, пересечений проезжих частей или узких участков дороги.</a:t>
            </a:r>
          </a:p>
          <a:p>
            <a:pPr algn="ctr">
              <a:defRPr/>
            </a:pPr>
            <a:endParaRPr lang="ru-RU" sz="16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150" name="Picture 37" descr="C:\Users\User\Desktop\ЦОР 2010Г\1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C:\Users\User\Desktop\ЦОР 2010Г\-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9" name="Запи1014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642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5929313" y="714375"/>
            <a:ext cx="1357312" cy="1435100"/>
            <a:chOff x="5319713" y="1863725"/>
            <a:chExt cx="2857500" cy="2857500"/>
          </a:xfrm>
        </p:grpSpPr>
        <p:sp>
          <p:nvSpPr>
            <p:cNvPr id="11" name="Восьмиугольник 10"/>
            <p:cNvSpPr/>
            <p:nvPr/>
          </p:nvSpPr>
          <p:spPr>
            <a:xfrm>
              <a:off x="5430001" y="1999647"/>
              <a:ext cx="2643607" cy="2573014"/>
            </a:xfrm>
            <a:prstGeom prst="oct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98" name="Picture 4" descr="C:\Users\User\Desktop\ЦОР 2010Г\материал\prioriteta_007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9713" y="1863725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3143250" y="714375"/>
            <a:ext cx="1643063" cy="1357313"/>
            <a:chOff x="1643063" y="3332163"/>
            <a:chExt cx="2857500" cy="2552700"/>
          </a:xfrm>
        </p:grpSpPr>
        <p:sp>
          <p:nvSpPr>
            <p:cNvPr id="9" name="Равнобедренный треугольник 8"/>
            <p:cNvSpPr/>
            <p:nvPr/>
          </p:nvSpPr>
          <p:spPr>
            <a:xfrm rot="10800000">
              <a:off x="1786628" y="3499357"/>
              <a:ext cx="2570370" cy="22869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96" name="Picture 5" descr="C:\Users\User\Desktop\ЦОР 2010Г\материал\prioriteta_006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63" y="3332163"/>
              <a:ext cx="285750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Прямоугольник 12"/>
          <p:cNvSpPr>
            <a:spLocks noChangeArrowheads="1"/>
          </p:cNvSpPr>
          <p:nvPr/>
        </p:nvSpPr>
        <p:spPr bwMode="auto">
          <a:xfrm>
            <a:off x="500063" y="2571750"/>
            <a:ext cx="1527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Главная дорога</a:t>
            </a:r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428625" y="571500"/>
            <a:ext cx="1643063" cy="1571625"/>
            <a:chOff x="571472" y="1785926"/>
            <a:chExt cx="2857500" cy="2857500"/>
          </a:xfrm>
        </p:grpSpPr>
        <p:sp>
          <p:nvSpPr>
            <p:cNvPr id="16" name="Прямоугольник 15"/>
            <p:cNvSpPr/>
            <p:nvPr/>
          </p:nvSpPr>
          <p:spPr>
            <a:xfrm rot="2704235">
              <a:off x="1029275" y="2241596"/>
              <a:ext cx="1928091" cy="1888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94" name="Picture 13" descr="C:\Users\User\Desktop\ЦОР 2010Г\материал\prioriteta_001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1785926"/>
              <a:ext cx="28575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6" name="Прямоугольник 18"/>
          <p:cNvSpPr>
            <a:spLocks noChangeArrowheads="1"/>
          </p:cNvSpPr>
          <p:nvPr/>
        </p:nvSpPr>
        <p:spPr bwMode="auto">
          <a:xfrm>
            <a:off x="3214688" y="2571750"/>
            <a:ext cx="1535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Уступите дорогу</a:t>
            </a:r>
          </a:p>
        </p:txBody>
      </p:sp>
      <p:sp>
        <p:nvSpPr>
          <p:cNvPr id="7177" name="Прямоугольник 19"/>
          <p:cNvSpPr>
            <a:spLocks noChangeArrowheads="1"/>
          </p:cNvSpPr>
          <p:nvPr/>
        </p:nvSpPr>
        <p:spPr bwMode="auto">
          <a:xfrm>
            <a:off x="5572125" y="2571750"/>
            <a:ext cx="2020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без </a:t>
            </a:r>
            <a:endParaRPr lang="en-US" sz="1400"/>
          </a:p>
          <a:p>
            <a:pPr algn="ctr"/>
            <a:r>
              <a:rPr lang="ru-RU" sz="1400"/>
              <a:t>остановки запрещено</a:t>
            </a:r>
          </a:p>
        </p:txBody>
      </p:sp>
      <p:grpSp>
        <p:nvGrpSpPr>
          <p:cNvPr id="5" name="Группа 22"/>
          <p:cNvGrpSpPr>
            <a:grpSpLocks/>
          </p:cNvGrpSpPr>
          <p:nvPr/>
        </p:nvGrpSpPr>
        <p:grpSpPr bwMode="auto">
          <a:xfrm>
            <a:off x="500063" y="3786188"/>
            <a:ext cx="1643062" cy="1643062"/>
            <a:chOff x="428596" y="3857628"/>
            <a:chExt cx="1643074" cy="1643074"/>
          </a:xfrm>
        </p:grpSpPr>
        <p:sp>
          <p:nvSpPr>
            <p:cNvPr id="22" name="Прямоугольник 21"/>
            <p:cNvSpPr/>
            <p:nvPr/>
          </p:nvSpPr>
          <p:spPr>
            <a:xfrm rot="2598849">
              <a:off x="709585" y="4081467"/>
              <a:ext cx="1112846" cy="1158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92" name="Picture 14" descr="C:\Users\User\Desktop\ЦОР 2010Г\материал\prioriteta_002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3857628"/>
              <a:ext cx="1643074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9" name="Прямоугольник 23"/>
          <p:cNvSpPr>
            <a:spLocks noChangeArrowheads="1"/>
          </p:cNvSpPr>
          <p:nvPr/>
        </p:nvSpPr>
        <p:spPr bwMode="auto">
          <a:xfrm>
            <a:off x="285750" y="5786438"/>
            <a:ext cx="2093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Конец главной дороги</a:t>
            </a:r>
          </a:p>
        </p:txBody>
      </p:sp>
      <p:grpSp>
        <p:nvGrpSpPr>
          <p:cNvPr id="6" name="Группа 28"/>
          <p:cNvGrpSpPr>
            <a:grpSpLocks/>
          </p:cNvGrpSpPr>
          <p:nvPr/>
        </p:nvGrpSpPr>
        <p:grpSpPr bwMode="auto">
          <a:xfrm>
            <a:off x="3071813" y="3929063"/>
            <a:ext cx="1714500" cy="1531937"/>
            <a:chOff x="3571868" y="3857628"/>
            <a:chExt cx="1714512" cy="1531631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>
              <a:off x="3714744" y="3929051"/>
              <a:ext cx="1500197" cy="1357042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90" name="Picture 15" descr="C:\Users\User\Desktop\ЦОР 2010Г\материал\prioriteta_003_big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868" y="3857628"/>
              <a:ext cx="1714512" cy="153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29"/>
          <p:cNvGrpSpPr>
            <a:grpSpLocks/>
          </p:cNvGrpSpPr>
          <p:nvPr/>
        </p:nvGrpSpPr>
        <p:grpSpPr bwMode="auto">
          <a:xfrm>
            <a:off x="5643563" y="3929063"/>
            <a:ext cx="1714500" cy="1531937"/>
            <a:chOff x="6500826" y="3857628"/>
            <a:chExt cx="1714512" cy="1531631"/>
          </a:xfrm>
        </p:grpSpPr>
        <p:sp>
          <p:nvSpPr>
            <p:cNvPr id="28" name="Равнобедренный треугольник 27"/>
            <p:cNvSpPr/>
            <p:nvPr/>
          </p:nvSpPr>
          <p:spPr>
            <a:xfrm>
              <a:off x="6643702" y="3929051"/>
              <a:ext cx="1500197" cy="1357042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188" name="Picture 16" descr="C:\Users\User\Desktop\ЦОР 2010Г\материал\prioriteta_004_big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0826" y="3857628"/>
              <a:ext cx="1714512" cy="153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82" name="Прямоугольник 30"/>
          <p:cNvSpPr>
            <a:spLocks noChangeArrowheads="1"/>
          </p:cNvSpPr>
          <p:nvPr/>
        </p:nvSpPr>
        <p:spPr bwMode="auto">
          <a:xfrm>
            <a:off x="2786063" y="5786438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Пересечение </a:t>
            </a:r>
            <a:endParaRPr lang="en-US" sz="1400"/>
          </a:p>
          <a:p>
            <a:pPr algn="ctr"/>
            <a:r>
              <a:rPr lang="ru-RU" sz="1400"/>
              <a:t>со второстепенной дорогой</a:t>
            </a:r>
          </a:p>
        </p:txBody>
      </p:sp>
      <p:sp>
        <p:nvSpPr>
          <p:cNvPr id="7183" name="Прямоугольник 31"/>
          <p:cNvSpPr>
            <a:spLocks noChangeArrowheads="1"/>
          </p:cNvSpPr>
          <p:nvPr/>
        </p:nvSpPr>
        <p:spPr bwMode="auto">
          <a:xfrm>
            <a:off x="5500688" y="5786438"/>
            <a:ext cx="2195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Примыкание </a:t>
            </a:r>
            <a:endParaRPr lang="en-US" sz="1400"/>
          </a:p>
          <a:p>
            <a:pPr algn="ctr"/>
            <a:r>
              <a:rPr lang="ru-RU" sz="1400"/>
              <a:t>второстепенной дороги</a:t>
            </a:r>
          </a:p>
        </p:txBody>
      </p:sp>
      <p:pic>
        <p:nvPicPr>
          <p:cNvPr id="7184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7" descr="C:\Users\User\Desktop\ЦОР 2010Г\1-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38" descr="F:\ОФОРМИТЕЛЬСКАЯ\значки\ff962c65118d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9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8195" name="Picture 37" descr="C:\Users\User\Desktop\ЦОР 2010Г\1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C:\Users\User\Desktop\ЦОР 2010Г\-3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4" descr="C:\Users\User\Desktop\ЦОР 2010Г\122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2286000"/>
            <a:ext cx="70008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786438"/>
            <a:ext cx="7643813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Char char="-"/>
              <a:defRPr/>
            </a:pPr>
            <a:r>
              <a:rPr lang="ru-RU" sz="1600" i="1" dirty="0">
                <a:solidFill>
                  <a:schemeClr val="tx1"/>
                </a:solidFill>
                <a:latin typeface="Book Antiqua" pitchFamily="18" charset="0"/>
              </a:rPr>
              <a:t>Имеют   круглую форму и красную окантовку.</a:t>
            </a:r>
            <a:endParaRPr lang="en-US" sz="1600" i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600" i="1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вводят или отменяют определенные ограничения движения.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endParaRPr lang="ru-RU" sz="16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" name="Запи1123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58188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29" name="Запи1123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57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57188" y="642938"/>
            <a:ext cx="1500187" cy="1500187"/>
            <a:chOff x="357158" y="1991266"/>
            <a:chExt cx="2357454" cy="2375944"/>
          </a:xfrm>
        </p:grpSpPr>
        <p:sp>
          <p:nvSpPr>
            <p:cNvPr id="5" name="Овал 4"/>
            <p:cNvSpPr/>
            <p:nvPr/>
          </p:nvSpPr>
          <p:spPr>
            <a:xfrm>
              <a:off x="569203" y="2144633"/>
              <a:ext cx="2003214" cy="199881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246" name="Picture 2" descr="F:\КАРТИНКИ\дорожные знаки\1243666104_kirpich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991266"/>
              <a:ext cx="2357454" cy="2375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3143250" y="642938"/>
            <a:ext cx="1571625" cy="1500187"/>
            <a:chOff x="3286116" y="2000240"/>
            <a:chExt cx="2714644" cy="2500330"/>
          </a:xfrm>
        </p:grpSpPr>
        <p:sp>
          <p:nvSpPr>
            <p:cNvPr id="8" name="Овал 7"/>
            <p:cNvSpPr/>
            <p:nvPr/>
          </p:nvSpPr>
          <p:spPr>
            <a:xfrm>
              <a:off x="3286116" y="2000240"/>
              <a:ext cx="2714644" cy="25003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244" name="Picture 4" descr="C:\Users\User\Desktop\ЦОР 2010Г\материал\zapreshaychie_002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2000241"/>
              <a:ext cx="2714644" cy="25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5857875" y="571500"/>
            <a:ext cx="1571625" cy="1571625"/>
            <a:chOff x="6215074" y="2071678"/>
            <a:chExt cx="1571636" cy="1571636"/>
          </a:xfrm>
        </p:grpSpPr>
        <p:sp>
          <p:nvSpPr>
            <p:cNvPr id="16" name="Овал 15"/>
            <p:cNvSpPr/>
            <p:nvPr/>
          </p:nvSpPr>
          <p:spPr>
            <a:xfrm>
              <a:off x="6357950" y="2214554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242" name="Picture 10" descr="C:\Users\User\Desktop\ЦОР 2010Г\материал\zapreshaychie_006_big.gi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4" y="207167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3214688" y="3643313"/>
            <a:ext cx="1571625" cy="1571625"/>
            <a:chOff x="3500430" y="4286256"/>
            <a:chExt cx="1571636" cy="1571636"/>
          </a:xfrm>
        </p:grpSpPr>
        <p:sp>
          <p:nvSpPr>
            <p:cNvPr id="15" name="Овал 14"/>
            <p:cNvSpPr/>
            <p:nvPr/>
          </p:nvSpPr>
          <p:spPr>
            <a:xfrm>
              <a:off x="3643306" y="4429132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240" name="Picture 11" descr="C:\Users\User\Desktop\ЦОР 2010Г\материал\zapreshaychie_014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428625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357188" y="3643313"/>
            <a:ext cx="1571625" cy="1571625"/>
            <a:chOff x="714348" y="4286256"/>
            <a:chExt cx="1571616" cy="1571616"/>
          </a:xfrm>
        </p:grpSpPr>
        <p:sp>
          <p:nvSpPr>
            <p:cNvPr id="14" name="Овал 13"/>
            <p:cNvSpPr/>
            <p:nvPr/>
          </p:nvSpPr>
          <p:spPr>
            <a:xfrm>
              <a:off x="857222" y="4429130"/>
              <a:ext cx="1285868" cy="12858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238" name="Picture 12" descr="C:\Users\User\Desktop\ЦОР 2010Г\материал\zapreshaychie_013_big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4286256"/>
              <a:ext cx="1571616" cy="157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20"/>
          <p:cNvGrpSpPr>
            <a:grpSpLocks/>
          </p:cNvGrpSpPr>
          <p:nvPr/>
        </p:nvGrpSpPr>
        <p:grpSpPr bwMode="auto">
          <a:xfrm>
            <a:off x="5857875" y="3643313"/>
            <a:ext cx="1571625" cy="1571625"/>
            <a:chOff x="6215074" y="4286256"/>
            <a:chExt cx="1571636" cy="1571636"/>
          </a:xfrm>
        </p:grpSpPr>
        <p:sp>
          <p:nvSpPr>
            <p:cNvPr id="17" name="Овал 16"/>
            <p:cNvSpPr/>
            <p:nvPr/>
          </p:nvSpPr>
          <p:spPr>
            <a:xfrm>
              <a:off x="6357950" y="4429132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9236" name="Picture 13" descr="C:\Users\User\Desktop\ЦОР 2010Г\материал\zapreshaychie_025_big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15074" y="4286256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6" name="Прямоугольник 21"/>
          <p:cNvSpPr>
            <a:spLocks noChangeArrowheads="1"/>
          </p:cNvSpPr>
          <p:nvPr/>
        </p:nvSpPr>
        <p:spPr bwMode="auto">
          <a:xfrm>
            <a:off x="285750" y="2500313"/>
            <a:ext cx="1566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Въезд запрещен</a:t>
            </a:r>
          </a:p>
        </p:txBody>
      </p:sp>
      <p:sp>
        <p:nvSpPr>
          <p:cNvPr id="9227" name="Прямоугольник 22"/>
          <p:cNvSpPr>
            <a:spLocks noChangeArrowheads="1"/>
          </p:cNvSpPr>
          <p:nvPr/>
        </p:nvSpPr>
        <p:spPr bwMode="auto">
          <a:xfrm>
            <a:off x="3000375" y="2500313"/>
            <a:ext cx="199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Движение запрещено</a:t>
            </a:r>
          </a:p>
        </p:txBody>
      </p:sp>
      <p:sp>
        <p:nvSpPr>
          <p:cNvPr id="9228" name="Прямоугольник 23"/>
          <p:cNvSpPr>
            <a:spLocks noChangeArrowheads="1"/>
          </p:cNvSpPr>
          <p:nvPr/>
        </p:nvSpPr>
        <p:spPr bwMode="auto">
          <a:xfrm>
            <a:off x="3000375" y="5286375"/>
            <a:ext cx="1992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пешеходов</a:t>
            </a:r>
            <a:endParaRPr lang="en-US" sz="1400"/>
          </a:p>
          <a:p>
            <a:pPr algn="ctr"/>
            <a:r>
              <a:rPr lang="ru-RU" sz="1400"/>
              <a:t> запрещено</a:t>
            </a:r>
          </a:p>
        </p:txBody>
      </p:sp>
      <p:sp>
        <p:nvSpPr>
          <p:cNvPr id="9229" name="Прямоугольник 24"/>
          <p:cNvSpPr>
            <a:spLocks noChangeArrowheads="1"/>
          </p:cNvSpPr>
          <p:nvPr/>
        </p:nvSpPr>
        <p:spPr bwMode="auto">
          <a:xfrm>
            <a:off x="0" y="5286375"/>
            <a:ext cx="239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Движение на велосипедах</a:t>
            </a:r>
            <a:endParaRPr lang="en-US" sz="1400"/>
          </a:p>
          <a:p>
            <a:pPr algn="ctr"/>
            <a:r>
              <a:rPr lang="ru-RU" sz="1400"/>
              <a:t> запрещено</a:t>
            </a:r>
          </a:p>
        </p:txBody>
      </p:sp>
      <p:sp>
        <p:nvSpPr>
          <p:cNvPr id="9230" name="Прямоугольник 25"/>
          <p:cNvSpPr>
            <a:spLocks noChangeArrowheads="1"/>
          </p:cNvSpPr>
          <p:nvPr/>
        </p:nvSpPr>
        <p:spPr bwMode="auto">
          <a:xfrm>
            <a:off x="5786438" y="5286375"/>
            <a:ext cx="167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Поворот направо </a:t>
            </a:r>
            <a:endParaRPr lang="en-US" sz="1400"/>
          </a:p>
          <a:p>
            <a:pPr algn="ctr"/>
            <a:r>
              <a:rPr lang="ru-RU" sz="1400"/>
              <a:t>запрещен</a:t>
            </a:r>
          </a:p>
        </p:txBody>
      </p:sp>
      <p:sp>
        <p:nvSpPr>
          <p:cNvPr id="9231" name="Прямоугольник 26"/>
          <p:cNvSpPr>
            <a:spLocks noChangeArrowheads="1"/>
          </p:cNvSpPr>
          <p:nvPr/>
        </p:nvSpPr>
        <p:spPr bwMode="auto">
          <a:xfrm>
            <a:off x="5286375" y="2500313"/>
            <a:ext cx="2544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Ограничение максимальной</a:t>
            </a:r>
            <a:endParaRPr lang="en-US" sz="1400"/>
          </a:p>
          <a:p>
            <a:pPr algn="ctr"/>
            <a:r>
              <a:rPr lang="ru-RU" sz="1400"/>
              <a:t> скорости</a:t>
            </a:r>
          </a:p>
        </p:txBody>
      </p:sp>
      <p:pic>
        <p:nvPicPr>
          <p:cNvPr id="9232" name="Picture 37" descr="C:\Users\User\Desktop\ЦОР 2010Г\1-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38" descr="F:\ОФОРМИТЕЛЬСКАЯ\значки\ff962c65118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43875" y="5643563"/>
            <a:ext cx="785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http://www.deti-66.ru/ Мастер презентаций</a:t>
            </a:r>
          </a:p>
        </p:txBody>
      </p:sp>
      <p:pic>
        <p:nvPicPr>
          <p:cNvPr id="7" name="Запи1155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714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7" descr="C:\Users\User\Desktop\ЦОР 2010Г\1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13" y="4286250"/>
            <a:ext cx="571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3538" y="142875"/>
            <a:ext cx="11604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C:\Users\User\Desktop\ЦОР 2010Г\444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2428875"/>
            <a:ext cx="7358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33"/>
          <p:cNvSpPr>
            <a:spLocks noChangeArrowheads="1"/>
          </p:cNvSpPr>
          <p:nvPr/>
        </p:nvSpPr>
        <p:spPr bwMode="auto">
          <a:xfrm>
            <a:off x="0" y="5934075"/>
            <a:ext cx="76438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sz="1600" i="1">
                <a:latin typeface="Book Antiqua" pitchFamily="18" charset="0"/>
              </a:rPr>
              <a:t>Имеют круглую форму и синий фон.</a:t>
            </a:r>
            <a:endParaRPr lang="en-US" sz="1600" i="1">
              <a:latin typeface="Book Antiqua" pitchFamily="18" charset="0"/>
            </a:endParaRPr>
          </a:p>
          <a:p>
            <a:pPr algn="ctr">
              <a:buFontTx/>
              <a:buChar char="-"/>
            </a:pPr>
            <a:r>
              <a:rPr lang="ru-RU" sz="1600">
                <a:latin typeface="Book Antiqua" pitchFamily="18" charset="0"/>
              </a:rPr>
              <a:t>предписывают участникам дорожного движения определённые действия. </a:t>
            </a:r>
          </a:p>
          <a:p>
            <a:r>
              <a:rPr lang="ru-RU"/>
              <a:t> </a:t>
            </a:r>
          </a:p>
        </p:txBody>
      </p:sp>
      <p:pic>
        <p:nvPicPr>
          <p:cNvPr id="10248" name="Picture 2" descr="C:\Users\User\Desktop\ЦОР 2010Г\-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49291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576</Words>
  <Application>Microsoft Office PowerPoint</Application>
  <PresentationFormat>Экран (4:3)</PresentationFormat>
  <Paragraphs>129</Paragraphs>
  <Slides>23</Slides>
  <Notes>0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Book Antiqua</vt:lpstr>
      <vt:lpstr>Times New Roman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Использованные ресурсы: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Роман</cp:lastModifiedBy>
  <cp:revision>286</cp:revision>
  <dcterms:created xsi:type="dcterms:W3CDTF">2010-11-03T10:46:32Z</dcterms:created>
  <dcterms:modified xsi:type="dcterms:W3CDTF">2017-03-13T21:00:26Z</dcterms:modified>
</cp:coreProperties>
</file>